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4.jpg" ContentType="image/jpg"/>
  <Override PartName="/ppt/media/image5.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handoutMasterIdLst>
    <p:handoutMasterId r:id="rId23"/>
  </p:handoutMasterIdLst>
  <p:sldIdLst>
    <p:sldId id="468" r:id="rId2"/>
    <p:sldId id="258" r:id="rId3"/>
    <p:sldId id="509" r:id="rId4"/>
    <p:sldId id="508" r:id="rId5"/>
    <p:sldId id="494" r:id="rId6"/>
    <p:sldId id="507" r:id="rId7"/>
    <p:sldId id="510" r:id="rId8"/>
    <p:sldId id="513" r:id="rId9"/>
    <p:sldId id="499" r:id="rId10"/>
    <p:sldId id="471" r:id="rId11"/>
    <p:sldId id="464" r:id="rId12"/>
    <p:sldId id="497" r:id="rId13"/>
    <p:sldId id="263" r:id="rId14"/>
    <p:sldId id="260" r:id="rId15"/>
    <p:sldId id="512" r:id="rId16"/>
    <p:sldId id="502" r:id="rId17"/>
    <p:sldId id="511" r:id="rId18"/>
    <p:sldId id="504" r:id="rId19"/>
    <p:sldId id="505" r:id="rId20"/>
    <p:sldId id="492"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87141" autoAdjust="0"/>
  </p:normalViewPr>
  <p:slideViewPr>
    <p:cSldViewPr showGuides="1">
      <p:cViewPr varScale="1">
        <p:scale>
          <a:sx n="75" d="100"/>
          <a:sy n="75" d="100"/>
        </p:scale>
        <p:origin x="1546"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97737965-D5E3-4083-9BC3-16059A6E44F1}" type="slidenum">
              <a:rPr lang="en-US" smtClean="0"/>
              <a:pPr/>
              <a:t>‹#›</a:t>
            </a:fld>
            <a:endParaRPr lang="en-US" dirty="0"/>
          </a:p>
        </p:txBody>
      </p:sp>
    </p:spTree>
    <p:extLst>
      <p:ext uri="{BB962C8B-B14F-4D97-AF65-F5344CB8AC3E}">
        <p14:creationId xmlns:p14="http://schemas.microsoft.com/office/powerpoint/2010/main" val="22142244"/>
      </p:ext>
    </p:extLst>
  </p:cSld>
  <p:clrMap bg1="lt1" tx1="dk1" bg2="lt2" tx2="dk2" accent1="accent1" accent2="accent2" accent3="accent3" accent4="accent4" accent5="accent5" accent6="accent6" hlink="hlink" folHlink="folHlink"/>
  <p:hf sldNum="0"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0T23:58:05.939"/>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0T23:59:02.59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4:07:07.946"/>
    </inkml:context>
    <inkml:brush xml:id="br0">
      <inkml:brushProperty name="width" value="0.05" units="cm"/>
      <inkml:brushProperty name="height" value="0.05" units="cm"/>
      <inkml:brushProperty name="color" value="#E71224"/>
    </inkml:brush>
  </inkml:definitions>
  <inkml:trace contextRef="#ctx0" brushRef="#br0">3042 59 24575,'-192'0'0,"-804"17"0,559-8 0,124-6 0,-94 41 0,264-24 0,-163 4 0,274-25 0,16 1 0,-1 0 0,1 0 0,0 2 0,-17 3 0,28-4 0,0 0 0,1 1 0,-1 0 0,0 0 0,1 0 0,0 0 0,-1 1 0,1 0 0,0 0 0,0 0 0,1 0 0,-1 0 0,1 1 0,-1 0 0,1 0 0,0 0 0,-4 7 0,0 4 0,1 0 0,0 1 0,1 0 0,0 0 0,2 0 0,-4 31 0,5-24 0,1 1 0,1-1 0,1 1 0,6 31 0,-4-42 0,1 0 0,1 0 0,0 0 0,0 0 0,1-1 0,1 0 0,0 0 0,1-1 0,0 0 0,1 0 0,14 14 0,14 9 0,73 55 0,-54-47 0,-12-4 0,67 76 0,17 15 0,-33-40 0,71 59 0,-141-129 0,1 0 0,1-2 0,1-1 0,0-2 0,32 13 0,206 49 0,-258-74 0,85 22 0,-33-6 0,2-3 0,0-3 0,98 6 0,-34-18 0,0-6 0,-1-6 0,0-5 0,206-55 0,-292 59 0,-1-3 0,0-1 0,39-24 0,64-29 0,-98 52 0,1 1 0,1 2 0,0 3 0,66-10 0,-83 17 0,0-1 0,-1-2 0,1 0 0,35-17 0,-17 7 0,1 0 0,102-41 0,-29-8 0,-49 36 0,86-25 0,0 19 0,-96 25 0,0-3 0,61-23 0,-95 27 0,9-3 0,0-1 0,62-37 0,-88 45 0,0 0 0,-1-1 0,1 0 0,-2 0 0,1-1 0,-1 0 0,0 0 0,-1-1 0,0 0 0,-1 0 0,0-1 0,0 0 0,5-16 0,-3 4 0,-2 0 0,0 0 0,-2 0 0,0 0 0,-2-1 0,0 0 0,-2 1 0,0-1 0,-5-27 0,3 38 0,-1 0 0,0 1 0,-1-1 0,0 1 0,-1 0 0,0 0 0,-1 1 0,0-1 0,-1 1 0,-1 0 0,1 1 0,-2 0 0,1 0 0,-1 1 0,-1 0 0,1 1 0,-2 0 0,-13-9 0,-22-10 0,0 2 0,-82-31 0,101 49 0,0 0 0,0 2 0,-53-2 0,47 4 0,0 0 0,-37-10 0,30 3 0,0 2 0,-1 1 0,0 2 0,0 3 0,0 0 0,-1 3 0,-65 9 0,42 0 0,-60 8 0,-138 3 0,204-18-455,-1 2 0,-111 23 0,135-19-6371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4:07:41.104"/>
    </inkml:context>
    <inkml:brush xml:id="br0">
      <inkml:brushProperty name="width" value="0.05" units="cm"/>
      <inkml:brushProperty name="height" value="0.05" units="cm"/>
      <inkml:brushProperty name="color" value="#E71224"/>
    </inkml:brush>
  </inkml:definitions>
  <inkml:trace contextRef="#ctx0" brushRef="#br0">3994 320 24575,'-16'-1'0,"0"0"0,-1-1 0,1-1 0,0 0 0,0-1 0,1-1 0,-1 0 0,1-2 0,0 1 0,1-2 0,-23-14 0,10 6 0,0 2 0,-1 0 0,0 2 0,-32-8 0,-121-23 0,53 10 0,84 20 0,-69-11 0,-122 1 0,78 15 0,46 4 0,-47-20 0,17 20 0,-277 28 0,347-14 0,-134 40 0,153-35 0,-215 68 0,24-8 0,139-49 0,-43 13 0,60-11 0,-1-2 0,2 4 0,-111 56 0,129-47 0,-66 53 0,89-60 0,32-22 0,-1 0 0,2 1 0,-1 0 0,1 1 0,1 0 0,-17 23 0,24-27 0,-1-1 0,2 0 0,-1 1 0,1-1 0,0 1 0,1 0 0,0 0 0,0 0 0,0 1 0,1-1 0,1 0 0,-1 0 0,1 1 0,1-1 0,2 14 0,-1-14 0,0 1 0,1-1 0,0 0 0,1 0 0,0-1 0,0 1 0,1-1 0,0 1 0,0-1 0,1-1 0,9 10 0,11 8 0,42 31 0,-52-43 0,10 7 0,2 0 0,0-2 0,1-1 0,1-2 0,0 0 0,1-2 0,0-2 0,1-1 0,0-1 0,0-1 0,1-2 0,53 1 0,-27-7 0,109-17 0,-75 6 0,-58 6 0,-1-1 0,0-2 0,35-14 0,13-4 0,-77 26 0,55-18 0,1 3 0,1 2 0,125-9 0,314 22 0,-225 3 0,-237 0 0,60 11 0,30 1 0,-103-12 0,49 11 0,-47-8 0,42 4 0,-13-7 0,-31-3 0,0 2 0,0 1 0,-1 1 0,1 1 0,47 15 0,-50-12 0,0 0 0,1-2 0,-1-1 0,41 3 0,96-7 0,-111-2 0,0 2 0,89 11 0,-107-5 0,103 22 0,-113-22 0,-1 1 0,-1 0 0,1 2 0,27 16 0,196 113 0,-198-111 0,0-2 0,2-2 0,68 24 0,-79-35 0,0-3 0,1 0 0,0-3 0,0 0 0,56-1 0,585-7 0,-643 0 0,-1-1 0,1-1 0,-1-2 0,0-1 0,0-2 0,-1-1 0,0-2 0,-1-1 0,32-18 0,37-19 0,-69 37 0,-1-2 0,-1-1 0,0-2 0,-2-1 0,32-26 0,-29 17 0,44-43 0,-68 65 0,-1-1 0,-1 0 0,0 0 0,0-1 0,0 0 0,-1 0 0,0 0 0,5-15 0,-8 18 0,0-1 0,-1 1 0,1-1 0,-1 1 0,0 0 0,-1-1 0,0 1 0,1-1 0,-2 1 0,1 0 0,0 0 0,-1 0 0,0-1 0,0 2 0,-1-1 0,-5-9 0,-6-5 0,0 0 0,-29-28 0,11 13 0,-75-95 0,80 92 0,-105-128 0,101 130 0,-1 2 0,-54-44 0,39 39 0,-2 2 0,-1 3 0,-2 1 0,-62-27 0,90 50 0,0 1 0,-1 1 0,1 1 0,-1 1 0,-1 1 0,1 1 0,0 2 0,-27 1 0,-1617 3 0,985-4 0,588 6-1365,40 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4:08:14.936"/>
    </inkml:context>
    <inkml:brush xml:id="br0">
      <inkml:brushProperty name="width" value="0.05" units="cm"/>
      <inkml:brushProperty name="height" value="0.05" units="cm"/>
      <inkml:brushProperty name="color" value="#E71224"/>
    </inkml:brush>
  </inkml:definitions>
  <inkml:trace contextRef="#ctx0" brushRef="#br0">1424 283 24575,'-170'12'0,"64"-2"0,-71 6 0,-22 2 0,155-14 0,1 1 0,0 3 0,-69 21 0,-117 54 0,226-81 0,-19 6 0,1 2 0,1 0 0,-1 1 0,2 1 0,0 1 0,0 1 0,-17 17 0,25-20 0,1 1 0,0 0 0,0 0 0,1 1 0,1 0 0,0 1 0,1 0 0,0 0 0,1 1 0,1-1 0,-4 20 0,2-2 0,-5 61 0,11-77 0,1 1 0,0 0 0,1-1 0,1 1 0,6 24 0,-4-31 0,0-1 0,0 0 0,0 0 0,1-1 0,1 1 0,0-1 0,0 0 0,0-1 0,10 9 0,1 1 0,1-2 0,35 24 0,-21-21 0,1-1 0,1-2 0,64 21 0,-50-20 0,59 28 0,-83-31 0,1-1 0,1-2 0,-1-1 0,2-1 0,36 7 0,-8-5 0,-28-4 0,0-1 0,38 1 0,-29-6 0,52 2 0,99 13 0,-130-6 0,29 5 0,143 4 0,1021-20 0,-1225 2 0,-1-2 0,1-1 0,-1-1 0,0-1 0,0 0 0,0-2 0,-1-1 0,0-1 0,39-22 0,-52 25 0,1-1 0,-1 0 0,-1-1 0,1 0 0,-2-1 0,1 0 0,-1 0 0,0 0 0,-1-1 0,0-1 0,10-21 0,-7 9 0,-1-1 0,-1 0 0,-1 0 0,6-45 0,-2-11 0,-3-1 0,-3 0 0,-7-84 0,-3 120 0,-13-50 0,14 77 0,2 9 0,-1 1 0,-1 0 0,1-1 0,-1 1 0,0 1 0,-1-1 0,0 1 0,-10-13 0,-53-49 0,62 63 0,-30-25 0,0 2 0,-2 2 0,-1 1 0,-1 2 0,-1 1 0,-86-31 0,84 40 0,-80-14 0,23 6 0,-41-4 0,7 2 0,44 6 0,-97-7 0,153 22 0,-38-1 0,0 3 0,0 4 0,-90 15 0,-20 1 0,68-13-112,-134 12 352,206-12-613,0 2-1,0 1 1,-72 27 0,56-11-6453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CC97C030-86C0-44C5-9B55-5B74361E9B85}" type="slidenum">
              <a:rPr lang="en-US" smtClean="0"/>
              <a:pPr/>
              <a:t>‹#›</a:t>
            </a:fld>
            <a:endParaRPr lang="en-US" dirty="0"/>
          </a:p>
        </p:txBody>
      </p:sp>
    </p:spTree>
    <p:extLst>
      <p:ext uri="{BB962C8B-B14F-4D97-AF65-F5344CB8AC3E}">
        <p14:creationId xmlns:p14="http://schemas.microsoft.com/office/powerpoint/2010/main" val="2922824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sti.gov/servlets/purl/4279860-EGhXt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541314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800" dirty="0">
                <a:effectLst/>
                <a:latin typeface="Calibri" panose="020F0502020204030204" pitchFamily="34" charset="0"/>
                <a:ea typeface="Calibri" panose="020F0502020204030204" pitchFamily="34" charset="0"/>
              </a:rPr>
              <a:t>Robert J. List. </a:t>
            </a:r>
            <a:r>
              <a:rPr lang="en-US" sz="1800" i="1" dirty="0">
                <a:effectLst/>
                <a:latin typeface="Calibri" panose="020F0502020204030204" pitchFamily="34" charset="0"/>
                <a:ea typeface="Calibri" panose="020F0502020204030204" pitchFamily="34" charset="0"/>
              </a:rPr>
              <a:t>World-wide Fallout from Operation CASTLE</a:t>
            </a:r>
            <a:r>
              <a:rPr lang="en-US" sz="1800" dirty="0">
                <a:effectLst/>
                <a:latin typeface="Calibri" panose="020F0502020204030204" pitchFamily="34" charset="0"/>
                <a:ea typeface="Calibri" panose="020F0502020204030204" pitchFamily="34" charset="0"/>
              </a:rPr>
              <a:t>. Washington, D.C.: U.S. Department of Commerce, 17 May 1955 at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https://www.osti.gov/servlets/purl/4279860-EGhXto/</a:t>
            </a:r>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51845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800" dirty="0">
                <a:effectLst/>
                <a:latin typeface="Calibri" panose="020F0502020204030204" pitchFamily="34" charset="0"/>
                <a:ea typeface="Calibri" panose="020F0502020204030204" pitchFamily="34" charset="0"/>
              </a:rPr>
              <a:t>Bernd Franke, </a:t>
            </a:r>
            <a:r>
              <a:rPr lang="en-US" sz="1800" i="1" dirty="0">
                <a:effectLst/>
                <a:latin typeface="Calibri" panose="020F0502020204030204" pitchFamily="34" charset="0"/>
                <a:ea typeface="Calibri" panose="020F0502020204030204" pitchFamily="34" charset="0"/>
              </a:rPr>
              <a:t>Review of Radiation Exposures of Utrik Atoll Residents</a:t>
            </a:r>
            <a:r>
              <a:rPr lang="en-US" sz="1800" dirty="0">
                <a:effectLst/>
                <a:latin typeface="Calibri" panose="020F0502020204030204" pitchFamily="34" charset="0"/>
                <a:ea typeface="Calibri" panose="020F0502020204030204" pitchFamily="34" charset="0"/>
              </a:rPr>
              <a:t>. Heidelberg, Germany: ifeu-Institut für Energie- und Umweltforschung, GmbH, prepared for Sanford Cohen &amp; Associates, 2002</a:t>
            </a:r>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097210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sz="1200" dirty="0">
                <a:latin typeface="Tw Cen MT"/>
                <a:cs typeface="Tw Cen MT"/>
              </a:rPr>
              <a:t>Arjun </a:t>
            </a:r>
            <a:r>
              <a:rPr lang="en-US" sz="1200" spc="-5" dirty="0">
                <a:latin typeface="Tw Cen MT"/>
                <a:cs typeface="Tw Cen MT"/>
              </a:rPr>
              <a:t>Makhijani, Brice Smith </a:t>
            </a:r>
            <a:r>
              <a:rPr lang="en-US" sz="1200" dirty="0">
                <a:latin typeface="Tw Cen MT"/>
                <a:cs typeface="Tw Cen MT"/>
              </a:rPr>
              <a:t>and </a:t>
            </a:r>
            <a:r>
              <a:rPr lang="en-US" sz="1200" spc="-5" dirty="0">
                <a:latin typeface="Tw Cen MT"/>
                <a:cs typeface="Tw Cen MT"/>
              </a:rPr>
              <a:t>Mike Thorne. </a:t>
            </a:r>
            <a:r>
              <a:rPr lang="en-US" sz="1200" i="1" spc="-5" dirty="0">
                <a:latin typeface="Tw Cen MT"/>
                <a:cs typeface="Tw Cen MT"/>
              </a:rPr>
              <a:t>Science </a:t>
            </a:r>
            <a:r>
              <a:rPr lang="en-US" sz="1200" i="1" dirty="0">
                <a:latin typeface="Tw Cen MT"/>
                <a:cs typeface="Tw Cen MT"/>
              </a:rPr>
              <a:t>for </a:t>
            </a:r>
            <a:r>
              <a:rPr lang="en-US" sz="1200" i="1" spc="-5" dirty="0">
                <a:latin typeface="Tw Cen MT"/>
                <a:cs typeface="Tw Cen MT"/>
              </a:rPr>
              <a:t>the Vulnerable: Setting </a:t>
            </a:r>
            <a:r>
              <a:rPr lang="en-US" sz="1200" i="1" dirty="0">
                <a:latin typeface="Tw Cen MT"/>
                <a:cs typeface="Tw Cen MT"/>
              </a:rPr>
              <a:t>Radiation and </a:t>
            </a:r>
            <a:r>
              <a:rPr lang="en-US" sz="1200" i="1" spc="-5" dirty="0">
                <a:latin typeface="Tw Cen MT"/>
                <a:cs typeface="Tw Cen MT"/>
              </a:rPr>
              <a:t>Multiple </a:t>
            </a:r>
            <a:r>
              <a:rPr lang="en-US" sz="1200" i="1" dirty="0">
                <a:latin typeface="Tw Cen MT"/>
                <a:cs typeface="Tw Cen MT"/>
              </a:rPr>
              <a:t>Exposure </a:t>
            </a:r>
            <a:r>
              <a:rPr lang="en-US" sz="1200" i="1" spc="-5" dirty="0">
                <a:latin typeface="Tw Cen MT"/>
                <a:cs typeface="Tw Cen MT"/>
              </a:rPr>
              <a:t>Environmental  </a:t>
            </a:r>
            <a:r>
              <a:rPr lang="en-US" sz="1200" i="1" dirty="0">
                <a:latin typeface="Tw Cen MT"/>
                <a:cs typeface="Tw Cen MT"/>
              </a:rPr>
              <a:t>Health Standards to Protect </a:t>
            </a:r>
            <a:r>
              <a:rPr lang="en-US" sz="1200" i="1" spc="-5" dirty="0">
                <a:latin typeface="Tw Cen MT"/>
                <a:cs typeface="Tw Cen MT"/>
              </a:rPr>
              <a:t>Those </a:t>
            </a:r>
            <a:r>
              <a:rPr lang="en-US" sz="1200" i="1" dirty="0">
                <a:latin typeface="Tw Cen MT"/>
                <a:cs typeface="Tw Cen MT"/>
              </a:rPr>
              <a:t>Most at </a:t>
            </a:r>
            <a:r>
              <a:rPr lang="en-US" sz="1200" i="1" spc="-5" dirty="0">
                <a:latin typeface="Tw Cen MT"/>
                <a:cs typeface="Tw Cen MT"/>
              </a:rPr>
              <a:t>Risk</a:t>
            </a:r>
            <a:r>
              <a:rPr lang="en-US" sz="1200" spc="-5" dirty="0">
                <a:latin typeface="Tw Cen MT"/>
                <a:cs typeface="Tw Cen MT"/>
              </a:rPr>
              <a:t>. Takoma </a:t>
            </a:r>
            <a:r>
              <a:rPr lang="en-US" sz="1200" dirty="0">
                <a:latin typeface="Tw Cen MT"/>
                <a:cs typeface="Tw Cen MT"/>
              </a:rPr>
              <a:t>Park, MD: </a:t>
            </a:r>
            <a:r>
              <a:rPr lang="en-US" sz="1200" spc="-5" dirty="0">
                <a:latin typeface="Tw Cen MT"/>
                <a:cs typeface="Tw Cen MT"/>
              </a:rPr>
              <a:t>Institute </a:t>
            </a:r>
            <a:r>
              <a:rPr lang="en-US" sz="1200" dirty="0">
                <a:latin typeface="Tw Cen MT"/>
                <a:cs typeface="Tw Cen MT"/>
              </a:rPr>
              <a:t>for Energy and </a:t>
            </a:r>
            <a:r>
              <a:rPr lang="en-US" sz="1200" spc="-5" dirty="0">
                <a:latin typeface="Tw Cen MT"/>
                <a:cs typeface="Tw Cen MT"/>
              </a:rPr>
              <a:t>Environmental </a:t>
            </a:r>
            <a:r>
              <a:rPr lang="en-US" sz="1200" dirty="0">
                <a:latin typeface="Tw Cen MT"/>
                <a:cs typeface="Tw Cen MT"/>
              </a:rPr>
              <a:t>Research, October 19, 2006, at http://ieer.org/wp/wp-content/uploads/2006/10/Science-for-the-Vulnerable.pdf -</a:t>
            </a:r>
            <a:r>
              <a:rPr lang="en-US" sz="1200" spc="-5" dirty="0">
                <a:latin typeface="Tw Cen MT"/>
                <a:cs typeface="Tw Cen MT"/>
              </a:rPr>
              <a:t> Figure </a:t>
            </a:r>
            <a:r>
              <a:rPr lang="en-US" sz="1200" dirty="0">
                <a:latin typeface="Tw Cen MT"/>
                <a:cs typeface="Tw Cen MT"/>
              </a:rPr>
              <a:t>6 (p.</a:t>
            </a:r>
            <a:r>
              <a:rPr lang="en-US" sz="1200" spc="-25" dirty="0">
                <a:latin typeface="Tw Cen MT"/>
                <a:cs typeface="Tw Cen MT"/>
              </a:rPr>
              <a:t> </a:t>
            </a:r>
            <a:r>
              <a:rPr lang="en-US" sz="1200" dirty="0">
                <a:latin typeface="Tw Cen MT"/>
                <a:cs typeface="Tw Cen MT"/>
              </a:rPr>
              <a:t>38) based on National Academies BEIR VII report, 2006.</a:t>
            </a:r>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43056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072602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California Engineer April 1960 editorial reprinted in </a:t>
            </a:r>
            <a:r>
              <a:rPr lang="en-US" sz="1800" i="1" dirty="0">
                <a:effectLst/>
                <a:latin typeface="Times New Roman" panose="02020603050405020304" pitchFamily="18" charset="0"/>
                <a:ea typeface="Times New Roman" panose="02020603050405020304" pitchFamily="18" charset="0"/>
              </a:rPr>
              <a:t>California Engineer</a:t>
            </a:r>
            <a:r>
              <a:rPr lang="en-US" sz="1800" dirty="0">
                <a:effectLst/>
                <a:latin typeface="Times New Roman" panose="02020603050405020304" pitchFamily="18" charset="0"/>
                <a:ea typeface="Times New Roman" panose="02020603050405020304" pitchFamily="18" charset="0"/>
              </a:rPr>
              <a:t>, </a:t>
            </a:r>
            <a:r>
              <a:rPr lang="en-US" sz="1800" spc="-20" dirty="0">
                <a:effectLst/>
                <a:latin typeface="Times New Roman" panose="02020603050405020304" pitchFamily="18" charset="0"/>
                <a:ea typeface="Times New Roman" panose="02020603050405020304" pitchFamily="18" charset="0"/>
              </a:rPr>
              <a:t>v.68, </a:t>
            </a:r>
            <a:r>
              <a:rPr lang="en-US" sz="1800" dirty="0">
                <a:effectLst/>
                <a:latin typeface="Times New Roman" panose="02020603050405020304" pitchFamily="18" charset="0"/>
                <a:ea typeface="Times New Roman" panose="02020603050405020304" pitchFamily="18" charset="0"/>
              </a:rPr>
              <a:t>no.3, March 1990, p.</a:t>
            </a:r>
            <a:r>
              <a:rPr lang="en-US" sz="1800" spc="1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23.</a:t>
            </a:r>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558719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 de-targeting of Germany and history of targeting Japan see Makhijani 2003 at https://ieer.org/resource/commentary/nuclear-targeting-the-first-60-years/ </a:t>
            </a:r>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06599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https://commons.wikimedia.org/wiki/File:Trinity_Test_Mushroom_Cloud_12s.jpg</a:t>
            </a:r>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59786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Coins: https://commons.wikimedia.org/wiki/File:Japanese_coins_melt_by_atomic_bombing_anagoria.JPG</a:t>
            </a:r>
          </a:p>
          <a:p>
            <a:r>
              <a:rPr lang="en-US" dirty="0"/>
              <a:t>Nagasaki: https://commons.wikimedia.org/wiki/File:Nagasakibomb.jpg</a:t>
            </a:r>
          </a:p>
          <a:p>
            <a:endParaRPr lang="en-US" dirty="0"/>
          </a:p>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045368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Wikimedia Commons,  at https://upload.wikimedia.org/wikipedia/commons/0/09/Operation_Crossroads_Baker_Edit.jpg</a:t>
            </a:r>
          </a:p>
          <a:p>
            <a:r>
              <a:rPr lang="en-US" dirty="0"/>
              <a:t>For radiological conditions at Operation Crossroads see Makhijani and Albright at http://ieer.org/wp/wp-content/uploads/1983/05/crossroads.pdf </a:t>
            </a:r>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735911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US government photo on Wikimedia commons at https://commons.wikimedia.org/wiki/File:Wigwam.jpg </a:t>
            </a:r>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55596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https://en.wikipedia.org/wiki/Starfish_Prime#/media/File:Operation_Dominic_Starfish-Prime_nuclear_test_from_plane.jpg</a:t>
            </a:r>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160260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National Nuclear Security Administration – Wikimedia commons at https://commons.wikimedia.org/wiki/File:Layout_of_a_typical_horizontal_underground_nuclear_effects_test_in_Rainier_Mesa_001.jpg</a:t>
            </a:r>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845621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Stafford L. Warren memorandum to Gen. Groves 21 July 1945 download at http://ieer.org/wp/wp-content/uploads/2003/07/14_staffordmemo_trinity_1945.pdf</a:t>
            </a:r>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199026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National Oceanic and Atmospheric Administration, from Wikimedia Commons at https://commons.wikimedia.org/wiki/File:Castle_Bravo_nuclear_test.jpg </a:t>
            </a:r>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625169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F494407-E088-4903-97EE-D7D5BBF4F641}" type="datetime1">
              <a:rPr lang="en-US" smtClean="0"/>
              <a:pPr/>
              <a:t>7/31/2023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817FA72-AB5A-48D4-932F-296B85AF6B3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0DCD6D7-3191-44AF-ACBB-17C8BF7F47DF}" type="datetime1">
              <a:rPr lang="en-US" smtClean="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7FA72-AB5A-48D4-932F-296B85AF6B3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080CE65-A59D-4526-BE44-F8F6815A69D1}" type="datetime1">
              <a:rPr lang="en-US" smtClean="0"/>
              <a:pPr/>
              <a:t>7/31/2023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2817FA72-AB5A-48D4-932F-296B85AF6B3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E81E09B-A96A-4664-9A46-DB0CD1952F3C}" type="datetime1">
              <a:rPr lang="en-US" smtClean="0"/>
              <a:pPr/>
              <a:t>7/31/2023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817FA72-AB5A-48D4-932F-296B85AF6B35}"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7D19D39-BC64-4080-A43F-1A3A3F45232E}" type="datetime1">
              <a:rPr lang="en-US" smtClean="0"/>
              <a:pPr/>
              <a:t>7/31/2023</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817FA72-AB5A-48D4-932F-296B85AF6B35}"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EF8232C-2DD6-4347-BB91-28076EED3E85}" type="datetime1">
              <a:rPr lang="en-US" smtClean="0"/>
              <a:pPr/>
              <a:t>7/31/2023</a:t>
            </a:fld>
            <a:endParaRPr lang="en-US" dirty="0"/>
          </a:p>
        </p:txBody>
      </p:sp>
      <p:sp>
        <p:nvSpPr>
          <p:cNvPr id="10" name="Slide Number Placeholder 9"/>
          <p:cNvSpPr>
            <a:spLocks noGrp="1"/>
          </p:cNvSpPr>
          <p:nvPr>
            <p:ph type="sldNum" sz="quarter" idx="16"/>
          </p:nvPr>
        </p:nvSpPr>
        <p:spPr/>
        <p:txBody>
          <a:bodyPr rtlCol="0"/>
          <a:lstStyle/>
          <a:p>
            <a:fld id="{2817FA72-AB5A-48D4-932F-296B85AF6B35}"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16DE521-668A-4495-8BB1-5A6DCBF700AE}" type="datetime1">
              <a:rPr lang="en-US" smtClean="0"/>
              <a:pPr/>
              <a:t>7/31/2023</a:t>
            </a:fld>
            <a:endParaRPr lang="en-US" dirty="0"/>
          </a:p>
        </p:txBody>
      </p:sp>
      <p:sp>
        <p:nvSpPr>
          <p:cNvPr id="12" name="Slide Number Placeholder 11"/>
          <p:cNvSpPr>
            <a:spLocks noGrp="1"/>
          </p:cNvSpPr>
          <p:nvPr>
            <p:ph type="sldNum" sz="quarter" idx="16"/>
          </p:nvPr>
        </p:nvSpPr>
        <p:spPr/>
        <p:txBody>
          <a:bodyPr rtlCol="0"/>
          <a:lstStyle/>
          <a:p>
            <a:fld id="{2817FA72-AB5A-48D4-932F-296B85AF6B35}"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02DF241-4FB0-4E84-882E-3E9B28AC23B4}" type="datetime1">
              <a:rPr lang="en-US" smtClean="0"/>
              <a:pPr/>
              <a:t>7/31/2023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17FA72-AB5A-48D4-932F-296B85AF6B3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D1D96-3782-4D6A-845C-1DB1AFDB7D22}" type="datetime1">
              <a:rPr lang="en-US" smtClean="0"/>
              <a:pPr/>
              <a:t>7/31/2023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817FA72-AB5A-48D4-932F-296B85AF6B3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1B763A6-3556-404F-A7BF-F6B12CFEC1DC}" type="datetime1">
              <a:rPr lang="en-US" smtClean="0"/>
              <a:pPr/>
              <a:t>7/31/2023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17FA72-AB5A-48D4-932F-296B85AF6B35}"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BCD4BF42-7C2C-438C-AF46-16C04B63F5F0}" type="datetime1">
              <a:rPr lang="en-US" smtClean="0"/>
              <a:pPr/>
              <a:t>7/31/2023</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817FA72-AB5A-48D4-932F-296B85AF6B35}"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6BF4F78-313E-4253-BD0A-8C39C591A978}" type="datetime1">
              <a:rPr lang="en-US" smtClean="0"/>
              <a:pPr/>
              <a:t>7/31/2023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817FA72-AB5A-48D4-932F-296B85AF6B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ieer.org/"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ieer.org/resource/press-releases/science-vulnerable-setting-radiation"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eer.org/wp/wp-content/uploads/1991/06/RadioactiveHeavenEarth1991.pdf" TargetMode="External"/><Relationship Id="rId2" Type="http://schemas.openxmlformats.org/officeDocument/2006/relationships/hyperlink" Target="https://ieer.org/resource/disarmamentpeace/articles-on-the-health-and-environmental-impacts-of-nuclear-weapons-testing-at-the-major-test-sites/" TargetMode="External"/><Relationship Id="rId1" Type="http://schemas.openxmlformats.org/officeDocument/2006/relationships/slideLayout" Target="../slideLayouts/slideLayout2.xml"/><Relationship Id="rId6" Type="http://schemas.openxmlformats.org/officeDocument/2006/relationships/hyperlink" Target="https://www.nuclearweaponarchive.org/" TargetMode="External"/><Relationship Id="rId5" Type="http://schemas.openxmlformats.org/officeDocument/2006/relationships/hyperlink" Target="https://arxiv.org/pdf/2307.11040.pdf" TargetMode="External"/><Relationship Id="rId4" Type="http://schemas.openxmlformats.org/officeDocument/2006/relationships/hyperlink" Target="https://arxiv.org/pdf/2103.06128.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emf"/><Relationship Id="rId7" Type="http://schemas.openxmlformats.org/officeDocument/2006/relationships/customXml" Target="../ink/ink3.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5.xml"/><Relationship Id="rId5" Type="http://schemas.openxmlformats.org/officeDocument/2006/relationships/image" Target="../media/image7.png"/><Relationship Id="rId10" Type="http://schemas.openxmlformats.org/officeDocument/2006/relationships/image" Target="../media/image9.png"/><Relationship Id="rId4" Type="http://schemas.openxmlformats.org/officeDocument/2006/relationships/customXml" Target="../ink/ink1.xml"/><Relationship Id="rId9"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663536A-3F0E-61FD-92E7-C081B7E1F27C}"/>
              </a:ext>
            </a:extLst>
          </p:cNvPr>
          <p:cNvSpPr>
            <a:spLocks noGrp="1"/>
          </p:cNvSpPr>
          <p:nvPr>
            <p:ph type="body" idx="1"/>
          </p:nvPr>
        </p:nvSpPr>
        <p:spPr>
          <a:xfrm>
            <a:off x="1219200" y="3276600"/>
            <a:ext cx="7123113" cy="1673225"/>
          </a:xfrm>
        </p:spPr>
        <p:txBody>
          <a:bodyPr>
            <a:normAutofit fontScale="70000" lnSpcReduction="20000"/>
          </a:bodyPr>
          <a:lstStyle/>
          <a:p>
            <a:pPr algn="ctr"/>
            <a:r>
              <a:rPr lang="en-US" sz="3300" dirty="0"/>
              <a:t>Physicists Coalition for Nuclear Threat Reduction webinar</a:t>
            </a:r>
          </a:p>
          <a:p>
            <a:pPr algn="ctr"/>
            <a:r>
              <a:rPr lang="en-US" sz="2700" dirty="0"/>
              <a:t>2023-07-31</a:t>
            </a:r>
          </a:p>
          <a:p>
            <a:pPr algn="ctr"/>
            <a:r>
              <a:rPr lang="en-US" sz="2700" dirty="0"/>
              <a:t>Arjun Makhijani, Ph.D</a:t>
            </a:r>
          </a:p>
          <a:p>
            <a:pPr algn="ctr"/>
            <a:r>
              <a:rPr lang="en-US" sz="2700" dirty="0">
                <a:hlinkClick r:id="rId2"/>
              </a:rPr>
              <a:t>www.ieer.org</a:t>
            </a:r>
            <a:r>
              <a:rPr lang="en-US" sz="2700" dirty="0"/>
              <a:t> </a:t>
            </a:r>
          </a:p>
          <a:p>
            <a:pPr algn="ctr"/>
            <a:endParaRPr lang="en-US" sz="2700" dirty="0"/>
          </a:p>
          <a:p>
            <a:pPr algn="ctr"/>
            <a:endParaRPr lang="en-US" sz="2700" dirty="0"/>
          </a:p>
        </p:txBody>
      </p:sp>
      <p:sp>
        <p:nvSpPr>
          <p:cNvPr id="8" name="Title 7">
            <a:extLst>
              <a:ext uri="{FF2B5EF4-FFF2-40B4-BE49-F238E27FC236}">
                <a16:creationId xmlns:a16="http://schemas.microsoft.com/office/drawing/2014/main" id="{E07B8C3E-F398-4B64-F7FA-175D90CA8378}"/>
              </a:ext>
            </a:extLst>
          </p:cNvPr>
          <p:cNvSpPr>
            <a:spLocks noGrp="1"/>
          </p:cNvSpPr>
          <p:nvPr>
            <p:ph type="title"/>
          </p:nvPr>
        </p:nvSpPr>
        <p:spPr>
          <a:xfrm>
            <a:off x="1513609" y="1371600"/>
            <a:ext cx="7620000" cy="1615096"/>
          </a:xfrm>
        </p:spPr>
        <p:txBody>
          <a:bodyPr>
            <a:normAutofit/>
          </a:bodyPr>
          <a:lstStyle/>
          <a:p>
            <a:pPr algn="ctr"/>
            <a:r>
              <a:rPr lang="en-US" sz="2600" dirty="0">
                <a:solidFill>
                  <a:schemeClr val="tx1">
                    <a:lumMod val="85000"/>
                    <a:lumOff val="15000"/>
                  </a:schemeClr>
                </a:solidFill>
              </a:rPr>
              <a:t>REFLECTIONS ON HARM DUE TO NUCLEAR WEAPONS TESTING</a:t>
            </a:r>
            <a:endParaRPr lang="en-US" sz="2600" dirty="0"/>
          </a:p>
        </p:txBody>
      </p:sp>
      <p:pic>
        <p:nvPicPr>
          <p:cNvPr id="2" name="Google Shape;276;p25">
            <a:extLst>
              <a:ext uri="{FF2B5EF4-FFF2-40B4-BE49-F238E27FC236}">
                <a16:creationId xmlns:a16="http://schemas.microsoft.com/office/drawing/2014/main" id="{E589AB36-E2FB-4D49-DFEB-61E7F4727C47}"/>
              </a:ext>
            </a:extLst>
          </p:cNvPr>
          <p:cNvPicPr preferRelativeResize="0"/>
          <p:nvPr/>
        </p:nvPicPr>
        <p:blipFill>
          <a:blip r:embed="rId3">
            <a:alphaModFix/>
          </a:blip>
          <a:stretch>
            <a:fillRect/>
          </a:stretch>
        </p:blipFill>
        <p:spPr>
          <a:xfrm>
            <a:off x="0" y="-53851"/>
            <a:ext cx="1948150" cy="1016175"/>
          </a:xfrm>
          <a:prstGeom prst="rect">
            <a:avLst/>
          </a:prstGeom>
          <a:noFill/>
          <a:ln>
            <a:noFill/>
          </a:ln>
        </p:spPr>
      </p:pic>
      <p:sp>
        <p:nvSpPr>
          <p:cNvPr id="3" name="Text Box 2">
            <a:extLst>
              <a:ext uri="{FF2B5EF4-FFF2-40B4-BE49-F238E27FC236}">
                <a16:creationId xmlns:a16="http://schemas.microsoft.com/office/drawing/2014/main" id="{C9CEADF9-7342-190B-9268-F12CA8B97135}"/>
              </a:ext>
            </a:extLst>
          </p:cNvPr>
          <p:cNvSpPr txBox="1">
            <a:spLocks noChangeArrowheads="1"/>
          </p:cNvSpPr>
          <p:nvPr/>
        </p:nvSpPr>
        <p:spPr bwMode="auto">
          <a:xfrm>
            <a:off x="10391" y="962324"/>
            <a:ext cx="1986250" cy="4143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1000" b="1" i="1" dirty="0">
                <a:latin typeface="Calibri" panose="020F0502020204030204" pitchFamily="34" charset="0"/>
                <a:ea typeface="Calibri" panose="020F0502020204030204" pitchFamily="34" charset="0"/>
                <a:cs typeface="Times New Roman" panose="02020603050405020304" pitchFamily="18" charset="0"/>
              </a:rPr>
              <a:t>Democratizing </a:t>
            </a:r>
            <a:r>
              <a:rPr lang="en-US" sz="1000" b="1" i="1" dirty="0">
                <a:effectLst/>
                <a:latin typeface="Calibri" panose="020F0502020204030204" pitchFamily="34" charset="0"/>
                <a:ea typeface="Calibri" panose="020F0502020204030204" pitchFamily="34" charset="0"/>
                <a:cs typeface="Times New Roman" panose="02020603050405020304" pitchFamily="18" charset="0"/>
              </a:rPr>
              <a:t>science for a healthier environment</a:t>
            </a:r>
          </a:p>
        </p:txBody>
      </p:sp>
    </p:spTree>
    <p:extLst>
      <p:ext uri="{BB962C8B-B14F-4D97-AF65-F5344CB8AC3E}">
        <p14:creationId xmlns:p14="http://schemas.microsoft.com/office/powerpoint/2010/main" val="369893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7B305-0EA8-2B8F-6C80-D4898038B5D5}"/>
              </a:ext>
            </a:extLst>
          </p:cNvPr>
          <p:cNvSpPr>
            <a:spLocks noGrp="1"/>
          </p:cNvSpPr>
          <p:nvPr>
            <p:ph type="title"/>
          </p:nvPr>
        </p:nvSpPr>
        <p:spPr/>
        <p:txBody>
          <a:bodyPr/>
          <a:lstStyle/>
          <a:p>
            <a:r>
              <a:rPr lang="en-US" dirty="0"/>
              <a:t>The BRAVO test, March 1, 1954</a:t>
            </a:r>
          </a:p>
        </p:txBody>
      </p:sp>
      <p:pic>
        <p:nvPicPr>
          <p:cNvPr id="5" name="Content Placeholder 4">
            <a:extLst>
              <a:ext uri="{FF2B5EF4-FFF2-40B4-BE49-F238E27FC236}">
                <a16:creationId xmlns:a16="http://schemas.microsoft.com/office/drawing/2014/main" id="{55AFAF66-AF81-B8FD-18E1-D91404E68779}"/>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12775" y="1707832"/>
            <a:ext cx="8153400" cy="4280535"/>
          </a:xfrm>
        </p:spPr>
      </p:pic>
    </p:spTree>
    <p:extLst>
      <p:ext uri="{BB962C8B-B14F-4D97-AF65-F5344CB8AC3E}">
        <p14:creationId xmlns:p14="http://schemas.microsoft.com/office/powerpoint/2010/main" val="140792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E912-8619-F129-BB55-6994DB720BE4}"/>
              </a:ext>
            </a:extLst>
          </p:cNvPr>
          <p:cNvSpPr>
            <a:spLocks noGrp="1"/>
          </p:cNvSpPr>
          <p:nvPr>
            <p:ph type="title"/>
          </p:nvPr>
        </p:nvSpPr>
        <p:spPr/>
        <p:txBody>
          <a:bodyPr>
            <a:normAutofit/>
          </a:bodyPr>
          <a:lstStyle/>
          <a:p>
            <a:r>
              <a:rPr lang="en-US" sz="3000" dirty="0"/>
              <a:t>Cumulative CASTLE Fallout, 1 July 1954</a:t>
            </a:r>
          </a:p>
        </p:txBody>
      </p:sp>
      <p:sp>
        <p:nvSpPr>
          <p:cNvPr id="3" name="Content Placeholder 2">
            <a:extLst>
              <a:ext uri="{FF2B5EF4-FFF2-40B4-BE49-F238E27FC236}">
                <a16:creationId xmlns:a16="http://schemas.microsoft.com/office/drawing/2014/main" id="{81D4E730-7EA6-2A7D-6FC6-55E6FD9DA283}"/>
              </a:ext>
            </a:extLst>
          </p:cNvPr>
          <p:cNvSpPr>
            <a:spLocks noGrp="1"/>
          </p:cNvSpPr>
          <p:nvPr>
            <p:ph sz="quarter" idx="1"/>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9237D7DE-C8B9-8115-C4C6-31A3EF352104}"/>
              </a:ext>
            </a:extLst>
          </p:cNvPr>
          <p:cNvPicPr>
            <a:picLocks noChangeAspect="1"/>
          </p:cNvPicPr>
          <p:nvPr/>
        </p:nvPicPr>
        <p:blipFill>
          <a:blip r:embed="rId3"/>
          <a:stretch>
            <a:fillRect/>
          </a:stretch>
        </p:blipFill>
        <p:spPr>
          <a:xfrm>
            <a:off x="0" y="1066800"/>
            <a:ext cx="8915400" cy="5715000"/>
          </a:xfrm>
          <a:prstGeom prst="rect">
            <a:avLst/>
          </a:prstGeom>
        </p:spPr>
      </p:pic>
    </p:spTree>
    <p:extLst>
      <p:ext uri="{BB962C8B-B14F-4D97-AF65-F5344CB8AC3E}">
        <p14:creationId xmlns:p14="http://schemas.microsoft.com/office/powerpoint/2010/main" val="370254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6137-101A-B942-3507-DD0F519D2F03}"/>
              </a:ext>
            </a:extLst>
          </p:cNvPr>
          <p:cNvSpPr>
            <a:spLocks noGrp="1"/>
          </p:cNvSpPr>
          <p:nvPr>
            <p:ph type="title"/>
          </p:nvPr>
        </p:nvSpPr>
        <p:spPr>
          <a:xfrm>
            <a:off x="609600" y="228600"/>
            <a:ext cx="8153400" cy="990600"/>
          </a:xfrm>
        </p:spPr>
        <p:txBody>
          <a:bodyPr>
            <a:noAutofit/>
          </a:bodyPr>
          <a:lstStyle/>
          <a:p>
            <a:pPr algn="ctr"/>
            <a:r>
              <a:rPr lang="en-US" sz="2000" dirty="0"/>
              <a:t>Official estimates are often lower than independent ones. U.S. example for Marshall Islands testing – Utrik Atoll doses due to BRAVO test (15 Mt)</a:t>
            </a:r>
          </a:p>
        </p:txBody>
      </p:sp>
      <p:graphicFrame>
        <p:nvGraphicFramePr>
          <p:cNvPr id="4" name="Content Placeholder 3">
            <a:extLst>
              <a:ext uri="{FF2B5EF4-FFF2-40B4-BE49-F238E27FC236}">
                <a16:creationId xmlns:a16="http://schemas.microsoft.com/office/drawing/2014/main" id="{D21DEC34-9E44-E1FF-0D6E-88674552B19B}"/>
              </a:ext>
            </a:extLst>
          </p:cNvPr>
          <p:cNvGraphicFramePr>
            <a:graphicFrameLocks noGrp="1"/>
          </p:cNvGraphicFramePr>
          <p:nvPr>
            <p:ph sz="quarter" idx="1"/>
            <p:extLst>
              <p:ext uri="{D42A27DB-BD31-4B8C-83A1-F6EECF244321}">
                <p14:modId xmlns:p14="http://schemas.microsoft.com/office/powerpoint/2010/main" val="655869060"/>
              </p:ext>
            </p:extLst>
          </p:nvPr>
        </p:nvGraphicFramePr>
        <p:xfrm>
          <a:off x="152400" y="1676400"/>
          <a:ext cx="8763000" cy="5029196"/>
        </p:xfrm>
        <a:graphic>
          <a:graphicData uri="http://schemas.openxmlformats.org/drawingml/2006/table">
            <a:tbl>
              <a:tblPr>
                <a:tableStyleId>{5C22544A-7EE6-4342-B048-85BDC9FD1C3A}</a:tableStyleId>
              </a:tblPr>
              <a:tblGrid>
                <a:gridCol w="4123765">
                  <a:extLst>
                    <a:ext uri="{9D8B030D-6E8A-4147-A177-3AD203B41FA5}">
                      <a16:colId xmlns:a16="http://schemas.microsoft.com/office/drawing/2014/main" val="3517957719"/>
                    </a:ext>
                  </a:extLst>
                </a:gridCol>
                <a:gridCol w="2478224">
                  <a:extLst>
                    <a:ext uri="{9D8B030D-6E8A-4147-A177-3AD203B41FA5}">
                      <a16:colId xmlns:a16="http://schemas.microsoft.com/office/drawing/2014/main" val="3872908233"/>
                    </a:ext>
                  </a:extLst>
                </a:gridCol>
                <a:gridCol w="2161011">
                  <a:extLst>
                    <a:ext uri="{9D8B030D-6E8A-4147-A177-3AD203B41FA5}">
                      <a16:colId xmlns:a16="http://schemas.microsoft.com/office/drawing/2014/main" val="15610172"/>
                    </a:ext>
                  </a:extLst>
                </a:gridCol>
              </a:tblGrid>
              <a:tr h="819676">
                <a:tc>
                  <a:txBody>
                    <a:bodyPr/>
                    <a:lstStyle/>
                    <a:p>
                      <a:pPr algn="l" fontAlgn="t"/>
                      <a:r>
                        <a:rPr lang="en-US" sz="2400" u="none" strike="noStrike" dirty="0">
                          <a:effectLst/>
                        </a:rPr>
                        <a:t>Type of Exposure</a:t>
                      </a:r>
                      <a:endParaRPr lang="en-US" sz="2400" b="1"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2400" u="none" strike="noStrike" dirty="0">
                          <a:effectLst/>
                        </a:rPr>
                        <a:t>U.S. Dept. of Energy</a:t>
                      </a:r>
                      <a:endParaRPr lang="en-US" sz="2400" b="1"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2400" u="none" strike="noStrike" dirty="0">
                          <a:effectLst/>
                        </a:rPr>
                        <a:t>Sanford Cohen &amp; Assoc.</a:t>
                      </a:r>
                    </a:p>
                  </a:txBody>
                  <a:tcPr marL="7620" marR="7620" marT="7620" marB="0"/>
                </a:tc>
                <a:extLst>
                  <a:ext uri="{0D108BD9-81ED-4DB2-BD59-A6C34878D82A}">
                    <a16:rowId xmlns:a16="http://schemas.microsoft.com/office/drawing/2014/main" val="2948670501"/>
                  </a:ext>
                </a:extLst>
              </a:tr>
              <a:tr h="430677">
                <a:tc>
                  <a:txBody>
                    <a:bodyPr/>
                    <a:lstStyle/>
                    <a:p>
                      <a:pPr algn="l" fontAlgn="t"/>
                      <a:r>
                        <a:rPr lang="en-US" sz="2400" u="none" strike="noStrike" dirty="0">
                          <a:effectLst/>
                        </a:rPr>
                        <a:t>External whole-body (Gy)</a:t>
                      </a:r>
                      <a:endParaRPr lang="en-US" sz="24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2400" u="none" strike="noStrike" dirty="0">
                          <a:effectLst/>
                        </a:rPr>
                        <a:t>0.11</a:t>
                      </a:r>
                      <a:endParaRPr lang="en-US" sz="24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2400" u="none" strike="noStrike" dirty="0">
                          <a:effectLst/>
                        </a:rPr>
                        <a:t>0.5+</a:t>
                      </a:r>
                      <a:endParaRPr lang="en-US" sz="2400" b="0" i="0" u="none" strike="noStrike" dirty="0">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2243273304"/>
                  </a:ext>
                </a:extLst>
              </a:tr>
              <a:tr h="416784">
                <a:tc>
                  <a:txBody>
                    <a:bodyPr/>
                    <a:lstStyle/>
                    <a:p>
                      <a:pPr algn="l" fontAlgn="t"/>
                      <a:r>
                        <a:rPr lang="en-US" sz="2400" u="none" strike="noStrike" dirty="0">
                          <a:effectLst/>
                        </a:rPr>
                        <a:t>Internal Thyroid (Sv)</a:t>
                      </a:r>
                      <a:endParaRPr lang="en-US" sz="24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2400" u="none" strike="noStrike" dirty="0">
                          <a:effectLst/>
                        </a:rPr>
                        <a:t> </a:t>
                      </a:r>
                      <a:endParaRPr lang="en-US" sz="24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2400" u="none" strike="noStrike" dirty="0">
                          <a:effectLst/>
                        </a:rPr>
                        <a:t> </a:t>
                      </a:r>
                      <a:endParaRPr lang="en-US" sz="2400" b="0" i="0" u="none" strike="noStrike" dirty="0">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368180164"/>
                  </a:ext>
                </a:extLst>
              </a:tr>
              <a:tr h="416784">
                <a:tc>
                  <a:txBody>
                    <a:bodyPr/>
                    <a:lstStyle/>
                    <a:p>
                      <a:pPr algn="l" fontAlgn="t"/>
                      <a:r>
                        <a:rPr lang="en-US" sz="2400" u="none" strike="noStrike" dirty="0">
                          <a:effectLst/>
                        </a:rPr>
                        <a:t>Adult</a:t>
                      </a:r>
                      <a:endParaRPr lang="en-US" sz="2400" b="0" i="0" u="none" strike="noStrike" dirty="0">
                        <a:solidFill>
                          <a:srgbClr val="000000"/>
                        </a:solidFill>
                        <a:effectLst/>
                        <a:latin typeface="Times New Roman" panose="02020603050405020304" pitchFamily="18" charset="0"/>
                      </a:endParaRPr>
                    </a:p>
                  </a:txBody>
                  <a:tcPr marL="182880" marR="7620" marT="7620" marB="0"/>
                </a:tc>
                <a:tc>
                  <a:txBody>
                    <a:bodyPr/>
                    <a:lstStyle/>
                    <a:p>
                      <a:pPr algn="ctr" fontAlgn="t"/>
                      <a:r>
                        <a:rPr lang="en-US" sz="2400" u="none" strike="noStrike" dirty="0">
                          <a:effectLst/>
                        </a:rPr>
                        <a:t>1.55</a:t>
                      </a:r>
                      <a:endParaRPr lang="en-US" sz="24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2400" u="none" strike="noStrike" dirty="0">
                          <a:effectLst/>
                        </a:rPr>
                        <a:t>27</a:t>
                      </a:r>
                      <a:endParaRPr lang="en-US" sz="2400" b="0" i="0" u="none" strike="noStrike" dirty="0">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1840004293"/>
                  </a:ext>
                </a:extLst>
              </a:tr>
              <a:tr h="416784">
                <a:tc>
                  <a:txBody>
                    <a:bodyPr/>
                    <a:lstStyle/>
                    <a:p>
                      <a:pPr algn="l" fontAlgn="t"/>
                      <a:r>
                        <a:rPr lang="en-US" sz="2400" u="none" strike="noStrike" dirty="0">
                          <a:effectLst/>
                        </a:rPr>
                        <a:t>Child</a:t>
                      </a:r>
                      <a:endParaRPr lang="en-US" sz="2400" b="0" i="0" u="none" strike="noStrike" dirty="0">
                        <a:solidFill>
                          <a:srgbClr val="000000"/>
                        </a:solidFill>
                        <a:effectLst/>
                        <a:latin typeface="Times New Roman" panose="02020603050405020304" pitchFamily="18" charset="0"/>
                      </a:endParaRPr>
                    </a:p>
                  </a:txBody>
                  <a:tcPr marL="182880" marR="7620" marT="7620" marB="0"/>
                </a:tc>
                <a:tc>
                  <a:txBody>
                    <a:bodyPr/>
                    <a:lstStyle/>
                    <a:p>
                      <a:pPr algn="ctr" fontAlgn="t"/>
                      <a:r>
                        <a:rPr lang="en-US" sz="2400" u="none" strike="noStrike" dirty="0">
                          <a:effectLst/>
                        </a:rPr>
                        <a:t>3.2</a:t>
                      </a:r>
                      <a:endParaRPr lang="en-US" sz="24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2400" u="none" strike="noStrike" dirty="0">
                          <a:effectLst/>
                        </a:rPr>
                        <a:t>34</a:t>
                      </a:r>
                      <a:endParaRPr lang="en-US" sz="2400" b="0" i="0" u="none" strike="noStrike" dirty="0">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1452152997"/>
                  </a:ext>
                </a:extLst>
              </a:tr>
              <a:tr h="430677">
                <a:tc>
                  <a:txBody>
                    <a:bodyPr/>
                    <a:lstStyle/>
                    <a:p>
                      <a:pPr algn="l" fontAlgn="t"/>
                      <a:r>
                        <a:rPr lang="en-US" sz="2400" u="none" strike="noStrike" dirty="0">
                          <a:effectLst/>
                        </a:rPr>
                        <a:t>Infant</a:t>
                      </a:r>
                      <a:endParaRPr lang="en-US" sz="2400" b="0" i="0" u="none" strike="noStrike" dirty="0">
                        <a:solidFill>
                          <a:srgbClr val="000000"/>
                        </a:solidFill>
                        <a:effectLst/>
                        <a:latin typeface="Times New Roman" panose="02020603050405020304" pitchFamily="18" charset="0"/>
                      </a:endParaRPr>
                    </a:p>
                  </a:txBody>
                  <a:tcPr marL="182880" marR="7620" marT="7620" marB="0"/>
                </a:tc>
                <a:tc>
                  <a:txBody>
                    <a:bodyPr/>
                    <a:lstStyle/>
                    <a:p>
                      <a:pPr algn="ctr" fontAlgn="t"/>
                      <a:r>
                        <a:rPr lang="en-US" sz="2400" u="none" strike="noStrike" dirty="0">
                          <a:effectLst/>
                        </a:rPr>
                        <a:t>6.6</a:t>
                      </a:r>
                      <a:endParaRPr lang="en-US" sz="24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2400" u="none" strike="noStrike" dirty="0">
                          <a:effectLst/>
                        </a:rPr>
                        <a:t>59</a:t>
                      </a:r>
                      <a:endParaRPr lang="en-US" sz="2400" b="0" i="0" u="none" strike="noStrike" dirty="0">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2679197227"/>
                  </a:ext>
                </a:extLst>
              </a:tr>
              <a:tr h="833569">
                <a:tc>
                  <a:txBody>
                    <a:bodyPr/>
                    <a:lstStyle/>
                    <a:p>
                      <a:pPr algn="l" fontAlgn="t"/>
                      <a:r>
                        <a:rPr lang="en-US" sz="2400" u="none" strike="noStrike" dirty="0">
                          <a:effectLst/>
                        </a:rPr>
                        <a:t>Internal (Other than Thyroid) Sv Committed Effective Dose Eq.</a:t>
                      </a:r>
                      <a:endParaRPr lang="en-US" sz="24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2400" u="none" strike="noStrike" dirty="0">
                          <a:effectLst/>
                        </a:rPr>
                        <a:t> </a:t>
                      </a:r>
                      <a:endParaRPr lang="en-US" sz="24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2400" u="none" strike="noStrike" dirty="0">
                          <a:effectLst/>
                        </a:rPr>
                        <a:t> </a:t>
                      </a:r>
                      <a:endParaRPr lang="en-US" sz="2400" b="0" i="0" u="none" strike="noStrike" dirty="0">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3391712328"/>
                  </a:ext>
                </a:extLst>
              </a:tr>
              <a:tr h="416784">
                <a:tc>
                  <a:txBody>
                    <a:bodyPr/>
                    <a:lstStyle/>
                    <a:p>
                      <a:pPr algn="l" fontAlgn="t"/>
                      <a:r>
                        <a:rPr lang="en-US" sz="2400" u="none" strike="noStrike" dirty="0">
                          <a:effectLst/>
                        </a:rPr>
                        <a:t>Adult</a:t>
                      </a:r>
                      <a:endParaRPr lang="en-US" sz="2400" b="0" i="0" u="none" strike="noStrike" dirty="0">
                        <a:solidFill>
                          <a:srgbClr val="000000"/>
                        </a:solidFill>
                        <a:effectLst/>
                        <a:latin typeface="Times New Roman" panose="02020603050405020304" pitchFamily="18" charset="0"/>
                      </a:endParaRPr>
                    </a:p>
                  </a:txBody>
                  <a:tcPr marL="182880" marR="7620" marT="7620" marB="0"/>
                </a:tc>
                <a:tc>
                  <a:txBody>
                    <a:bodyPr/>
                    <a:lstStyle/>
                    <a:p>
                      <a:pPr algn="ctr" fontAlgn="t"/>
                      <a:r>
                        <a:rPr lang="en-US" sz="2400" u="none" strike="noStrike" dirty="0">
                          <a:effectLst/>
                        </a:rPr>
                        <a:t>0.076</a:t>
                      </a:r>
                      <a:endParaRPr lang="en-US" sz="24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2400" u="none" strike="noStrike" dirty="0">
                          <a:effectLst/>
                        </a:rPr>
                        <a:t>0.86</a:t>
                      </a:r>
                      <a:endParaRPr lang="en-US" sz="2400" b="0" i="0" u="none" strike="noStrike" dirty="0">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2026286349"/>
                  </a:ext>
                </a:extLst>
              </a:tr>
              <a:tr h="416784">
                <a:tc>
                  <a:txBody>
                    <a:bodyPr/>
                    <a:lstStyle/>
                    <a:p>
                      <a:pPr algn="l" fontAlgn="t"/>
                      <a:r>
                        <a:rPr lang="en-US" sz="2400" u="none" strike="noStrike" dirty="0">
                          <a:effectLst/>
                        </a:rPr>
                        <a:t>Child</a:t>
                      </a:r>
                      <a:endParaRPr lang="en-US" sz="2400" b="0" i="0" u="none" strike="noStrike" dirty="0">
                        <a:solidFill>
                          <a:srgbClr val="000000"/>
                        </a:solidFill>
                        <a:effectLst/>
                        <a:latin typeface="Times New Roman" panose="02020603050405020304" pitchFamily="18" charset="0"/>
                      </a:endParaRPr>
                    </a:p>
                  </a:txBody>
                  <a:tcPr marL="182880" marR="7620" marT="7620" marB="0"/>
                </a:tc>
                <a:tc>
                  <a:txBody>
                    <a:bodyPr/>
                    <a:lstStyle/>
                    <a:p>
                      <a:pPr algn="ctr" fontAlgn="t"/>
                      <a:r>
                        <a:rPr lang="en-US" sz="2400" u="none" strike="noStrike" dirty="0">
                          <a:effectLst/>
                        </a:rPr>
                        <a:t>0.137</a:t>
                      </a:r>
                      <a:endParaRPr lang="en-US" sz="24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2400" u="none" strike="noStrike" dirty="0">
                          <a:effectLst/>
                        </a:rPr>
                        <a:t>1.12</a:t>
                      </a:r>
                      <a:endParaRPr lang="en-US" sz="2400" b="0" i="0" u="none" strike="noStrike" dirty="0">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2332037915"/>
                  </a:ext>
                </a:extLst>
              </a:tr>
              <a:tr h="430677">
                <a:tc>
                  <a:txBody>
                    <a:bodyPr/>
                    <a:lstStyle/>
                    <a:p>
                      <a:pPr algn="l" fontAlgn="t"/>
                      <a:r>
                        <a:rPr lang="en-US" sz="2400" u="none" strike="noStrike" dirty="0">
                          <a:effectLst/>
                        </a:rPr>
                        <a:t>Infant</a:t>
                      </a:r>
                      <a:endParaRPr lang="en-US" sz="2400" b="0" i="0" u="none" strike="noStrike" dirty="0">
                        <a:solidFill>
                          <a:srgbClr val="000000"/>
                        </a:solidFill>
                        <a:effectLst/>
                        <a:latin typeface="Times New Roman" panose="02020603050405020304" pitchFamily="18" charset="0"/>
                      </a:endParaRPr>
                    </a:p>
                  </a:txBody>
                  <a:tcPr marL="182880" marR="7620" marT="7620" marB="0"/>
                </a:tc>
                <a:tc>
                  <a:txBody>
                    <a:bodyPr/>
                    <a:lstStyle/>
                    <a:p>
                      <a:pPr algn="ctr" fontAlgn="t"/>
                      <a:r>
                        <a:rPr lang="en-US" sz="2400" u="none" strike="noStrike" dirty="0">
                          <a:effectLst/>
                        </a:rPr>
                        <a:t>0.317</a:t>
                      </a:r>
                      <a:endParaRPr lang="en-US" sz="2400" b="0" i="0" u="none" strike="noStrike" dirty="0">
                        <a:solidFill>
                          <a:srgbClr val="000000"/>
                        </a:solidFill>
                        <a:effectLst/>
                        <a:latin typeface="Times New Roman" panose="02020603050405020304" pitchFamily="18" charset="0"/>
                      </a:endParaRPr>
                    </a:p>
                  </a:txBody>
                  <a:tcPr marL="7620" marR="7620" marT="7620" marB="0"/>
                </a:tc>
                <a:tc>
                  <a:txBody>
                    <a:bodyPr/>
                    <a:lstStyle/>
                    <a:p>
                      <a:pPr algn="ctr" fontAlgn="t"/>
                      <a:r>
                        <a:rPr lang="en-US" sz="2400" u="none" strike="noStrike" dirty="0">
                          <a:effectLst/>
                        </a:rPr>
                        <a:t>1.93</a:t>
                      </a:r>
                      <a:endParaRPr lang="en-US" sz="2400" b="0" i="0" u="none" strike="noStrike" dirty="0">
                        <a:solidFill>
                          <a:srgbClr val="000000"/>
                        </a:solidFill>
                        <a:effectLst/>
                        <a:latin typeface="Times New Roman" panose="02020603050405020304" pitchFamily="18" charset="0"/>
                      </a:endParaRPr>
                    </a:p>
                  </a:txBody>
                  <a:tcPr marL="7620" marR="7620" marT="7620" marB="0"/>
                </a:tc>
                <a:extLst>
                  <a:ext uri="{0D108BD9-81ED-4DB2-BD59-A6C34878D82A}">
                    <a16:rowId xmlns:a16="http://schemas.microsoft.com/office/drawing/2014/main" val="4226922927"/>
                  </a:ext>
                </a:extLst>
              </a:tr>
            </a:tbl>
          </a:graphicData>
        </a:graphic>
      </p:graphicFrame>
    </p:spTree>
    <p:extLst>
      <p:ext uri="{BB962C8B-B14F-4D97-AF65-F5344CB8AC3E}">
        <p14:creationId xmlns:p14="http://schemas.microsoft.com/office/powerpoint/2010/main" val="3303908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8942" y="445434"/>
            <a:ext cx="6789329" cy="382156"/>
          </a:xfrm>
          <a:prstGeom prst="rect">
            <a:avLst/>
          </a:prstGeom>
        </p:spPr>
        <p:txBody>
          <a:bodyPr vert="horz" wrap="square" lIns="0" tIns="12700" rIns="0" bIns="0" rtlCol="0">
            <a:spAutoFit/>
          </a:bodyPr>
          <a:lstStyle/>
          <a:p>
            <a:pPr marL="12700" algn="ctr">
              <a:lnSpc>
                <a:spcPct val="100000"/>
              </a:lnSpc>
              <a:spcBef>
                <a:spcPts val="100"/>
              </a:spcBef>
            </a:pPr>
            <a:r>
              <a:rPr lang="en-US" sz="2400" dirty="0"/>
              <a:t>Children are most affected by radiation</a:t>
            </a:r>
            <a:endParaRPr sz="2400" dirty="0"/>
          </a:p>
        </p:txBody>
      </p:sp>
      <p:sp>
        <p:nvSpPr>
          <p:cNvPr id="3" name="object 3"/>
          <p:cNvSpPr/>
          <p:nvPr/>
        </p:nvSpPr>
        <p:spPr>
          <a:xfrm>
            <a:off x="664935" y="1888667"/>
            <a:ext cx="7589520" cy="4366260"/>
          </a:xfrm>
          <a:custGeom>
            <a:avLst/>
            <a:gdLst/>
            <a:ahLst/>
            <a:cxnLst/>
            <a:rect l="l" t="t" r="r" b="b"/>
            <a:pathLst>
              <a:path w="7589520" h="4366260">
                <a:moveTo>
                  <a:pt x="0" y="0"/>
                </a:moveTo>
                <a:lnTo>
                  <a:pt x="7589439" y="0"/>
                </a:lnTo>
                <a:lnTo>
                  <a:pt x="7589439" y="4365775"/>
                </a:lnTo>
                <a:lnTo>
                  <a:pt x="0" y="4365775"/>
                </a:lnTo>
                <a:lnTo>
                  <a:pt x="0" y="0"/>
                </a:lnTo>
                <a:close/>
              </a:path>
            </a:pathLst>
          </a:custGeom>
          <a:ln w="3175">
            <a:solidFill>
              <a:srgbClr val="000000"/>
            </a:solidFill>
          </a:ln>
        </p:spPr>
        <p:txBody>
          <a:bodyPr wrap="square" lIns="0" tIns="0" rIns="0" bIns="0" rtlCol="0"/>
          <a:lstStyle/>
          <a:p>
            <a:endParaRPr dirty="0"/>
          </a:p>
        </p:txBody>
      </p:sp>
      <p:sp>
        <p:nvSpPr>
          <p:cNvPr id="4" name="object 4"/>
          <p:cNvSpPr/>
          <p:nvPr/>
        </p:nvSpPr>
        <p:spPr>
          <a:xfrm>
            <a:off x="1529844" y="2071767"/>
            <a:ext cx="6513195" cy="0"/>
          </a:xfrm>
          <a:custGeom>
            <a:avLst/>
            <a:gdLst/>
            <a:ahLst/>
            <a:cxnLst/>
            <a:rect l="l" t="t" r="r" b="b"/>
            <a:pathLst>
              <a:path w="6513195">
                <a:moveTo>
                  <a:pt x="0" y="0"/>
                </a:moveTo>
                <a:lnTo>
                  <a:pt x="6512598" y="0"/>
                </a:lnTo>
              </a:path>
            </a:pathLst>
          </a:custGeom>
          <a:ln w="5721">
            <a:solidFill>
              <a:srgbClr val="818181"/>
            </a:solidFill>
          </a:ln>
        </p:spPr>
        <p:txBody>
          <a:bodyPr wrap="square" lIns="0" tIns="0" rIns="0" bIns="0" rtlCol="0"/>
          <a:lstStyle/>
          <a:p>
            <a:endParaRPr dirty="0"/>
          </a:p>
        </p:txBody>
      </p:sp>
      <p:sp>
        <p:nvSpPr>
          <p:cNvPr id="5" name="object 5"/>
          <p:cNvSpPr/>
          <p:nvPr/>
        </p:nvSpPr>
        <p:spPr>
          <a:xfrm>
            <a:off x="8042443" y="2071767"/>
            <a:ext cx="0" cy="3399154"/>
          </a:xfrm>
          <a:custGeom>
            <a:avLst/>
            <a:gdLst/>
            <a:ahLst/>
            <a:cxnLst/>
            <a:rect l="l" t="t" r="r" b="b"/>
            <a:pathLst>
              <a:path h="3399154">
                <a:moveTo>
                  <a:pt x="0" y="0"/>
                </a:moveTo>
                <a:lnTo>
                  <a:pt x="0" y="3398780"/>
                </a:lnTo>
              </a:path>
            </a:pathLst>
          </a:custGeom>
          <a:ln w="5727">
            <a:solidFill>
              <a:srgbClr val="818181"/>
            </a:solidFill>
          </a:ln>
        </p:spPr>
        <p:txBody>
          <a:bodyPr wrap="square" lIns="0" tIns="0" rIns="0" bIns="0" rtlCol="0"/>
          <a:lstStyle/>
          <a:p>
            <a:endParaRPr dirty="0"/>
          </a:p>
        </p:txBody>
      </p:sp>
      <p:sp>
        <p:nvSpPr>
          <p:cNvPr id="6" name="object 6"/>
          <p:cNvSpPr/>
          <p:nvPr/>
        </p:nvSpPr>
        <p:spPr>
          <a:xfrm>
            <a:off x="8042443" y="5533488"/>
            <a:ext cx="0" cy="97790"/>
          </a:xfrm>
          <a:custGeom>
            <a:avLst/>
            <a:gdLst/>
            <a:ahLst/>
            <a:cxnLst/>
            <a:rect l="l" t="t" r="r" b="b"/>
            <a:pathLst>
              <a:path h="97789">
                <a:moveTo>
                  <a:pt x="0" y="0"/>
                </a:moveTo>
                <a:lnTo>
                  <a:pt x="0" y="97272"/>
                </a:lnTo>
              </a:path>
            </a:pathLst>
          </a:custGeom>
          <a:ln w="5727">
            <a:solidFill>
              <a:srgbClr val="818181"/>
            </a:solidFill>
          </a:ln>
        </p:spPr>
        <p:txBody>
          <a:bodyPr wrap="square" lIns="0" tIns="0" rIns="0" bIns="0" rtlCol="0"/>
          <a:lstStyle/>
          <a:p>
            <a:endParaRPr dirty="0"/>
          </a:p>
        </p:txBody>
      </p:sp>
      <p:sp>
        <p:nvSpPr>
          <p:cNvPr id="7" name="object 7"/>
          <p:cNvSpPr/>
          <p:nvPr/>
        </p:nvSpPr>
        <p:spPr>
          <a:xfrm>
            <a:off x="1529844" y="5630762"/>
            <a:ext cx="6513195" cy="0"/>
          </a:xfrm>
          <a:custGeom>
            <a:avLst/>
            <a:gdLst/>
            <a:ahLst/>
            <a:cxnLst/>
            <a:rect l="l" t="t" r="r" b="b"/>
            <a:pathLst>
              <a:path w="6513195">
                <a:moveTo>
                  <a:pt x="6512598" y="0"/>
                </a:moveTo>
                <a:lnTo>
                  <a:pt x="0" y="0"/>
                </a:lnTo>
              </a:path>
            </a:pathLst>
          </a:custGeom>
          <a:ln w="5721">
            <a:solidFill>
              <a:srgbClr val="818181"/>
            </a:solidFill>
          </a:ln>
        </p:spPr>
        <p:txBody>
          <a:bodyPr wrap="square" lIns="0" tIns="0" rIns="0" bIns="0" rtlCol="0"/>
          <a:lstStyle/>
          <a:p>
            <a:endParaRPr dirty="0"/>
          </a:p>
        </p:txBody>
      </p:sp>
      <p:sp>
        <p:nvSpPr>
          <p:cNvPr id="8" name="object 8"/>
          <p:cNvSpPr/>
          <p:nvPr/>
        </p:nvSpPr>
        <p:spPr>
          <a:xfrm>
            <a:off x="1529844" y="2071769"/>
            <a:ext cx="0" cy="692785"/>
          </a:xfrm>
          <a:custGeom>
            <a:avLst/>
            <a:gdLst/>
            <a:ahLst/>
            <a:cxnLst/>
            <a:rect l="l" t="t" r="r" b="b"/>
            <a:pathLst>
              <a:path h="692785">
                <a:moveTo>
                  <a:pt x="0" y="0"/>
                </a:moveTo>
                <a:lnTo>
                  <a:pt x="0" y="692341"/>
                </a:lnTo>
              </a:path>
            </a:pathLst>
          </a:custGeom>
          <a:ln w="5727">
            <a:solidFill>
              <a:srgbClr val="818181"/>
            </a:solidFill>
          </a:ln>
        </p:spPr>
        <p:txBody>
          <a:bodyPr wrap="square" lIns="0" tIns="0" rIns="0" bIns="0" rtlCol="0"/>
          <a:lstStyle/>
          <a:p>
            <a:endParaRPr dirty="0"/>
          </a:p>
        </p:txBody>
      </p:sp>
      <p:sp>
        <p:nvSpPr>
          <p:cNvPr id="9" name="object 9"/>
          <p:cNvSpPr/>
          <p:nvPr/>
        </p:nvSpPr>
        <p:spPr>
          <a:xfrm>
            <a:off x="1529844" y="2827051"/>
            <a:ext cx="0" cy="2804160"/>
          </a:xfrm>
          <a:custGeom>
            <a:avLst/>
            <a:gdLst/>
            <a:ahLst/>
            <a:cxnLst/>
            <a:rect l="l" t="t" r="r" b="b"/>
            <a:pathLst>
              <a:path h="2804160">
                <a:moveTo>
                  <a:pt x="0" y="0"/>
                </a:moveTo>
                <a:lnTo>
                  <a:pt x="0" y="2803711"/>
                </a:lnTo>
              </a:path>
            </a:pathLst>
          </a:custGeom>
          <a:ln w="5727">
            <a:solidFill>
              <a:srgbClr val="818181"/>
            </a:solidFill>
          </a:ln>
        </p:spPr>
        <p:txBody>
          <a:bodyPr wrap="square" lIns="0" tIns="0" rIns="0" bIns="0" rtlCol="0"/>
          <a:lstStyle/>
          <a:p>
            <a:endParaRPr dirty="0"/>
          </a:p>
        </p:txBody>
      </p:sp>
      <p:sp>
        <p:nvSpPr>
          <p:cNvPr id="10" name="object 10"/>
          <p:cNvSpPr/>
          <p:nvPr/>
        </p:nvSpPr>
        <p:spPr>
          <a:xfrm>
            <a:off x="1529844" y="2071766"/>
            <a:ext cx="0" cy="692785"/>
          </a:xfrm>
          <a:custGeom>
            <a:avLst/>
            <a:gdLst/>
            <a:ahLst/>
            <a:cxnLst/>
            <a:rect l="l" t="t" r="r" b="b"/>
            <a:pathLst>
              <a:path h="692785">
                <a:moveTo>
                  <a:pt x="0" y="0"/>
                </a:moveTo>
                <a:lnTo>
                  <a:pt x="0" y="692344"/>
                </a:lnTo>
              </a:path>
            </a:pathLst>
          </a:custGeom>
          <a:ln w="3175">
            <a:solidFill>
              <a:srgbClr val="000000"/>
            </a:solidFill>
          </a:ln>
        </p:spPr>
        <p:txBody>
          <a:bodyPr wrap="square" lIns="0" tIns="0" rIns="0" bIns="0" rtlCol="0"/>
          <a:lstStyle/>
          <a:p>
            <a:endParaRPr dirty="0"/>
          </a:p>
        </p:txBody>
      </p:sp>
      <p:sp>
        <p:nvSpPr>
          <p:cNvPr id="11" name="object 11"/>
          <p:cNvSpPr/>
          <p:nvPr/>
        </p:nvSpPr>
        <p:spPr>
          <a:xfrm>
            <a:off x="1529844" y="2827051"/>
            <a:ext cx="0" cy="2804160"/>
          </a:xfrm>
          <a:custGeom>
            <a:avLst/>
            <a:gdLst/>
            <a:ahLst/>
            <a:cxnLst/>
            <a:rect l="l" t="t" r="r" b="b"/>
            <a:pathLst>
              <a:path h="2804160">
                <a:moveTo>
                  <a:pt x="0" y="0"/>
                </a:moveTo>
                <a:lnTo>
                  <a:pt x="0" y="2803709"/>
                </a:lnTo>
              </a:path>
            </a:pathLst>
          </a:custGeom>
          <a:ln w="3175">
            <a:solidFill>
              <a:srgbClr val="000000"/>
            </a:solidFill>
          </a:ln>
        </p:spPr>
        <p:txBody>
          <a:bodyPr wrap="square" lIns="0" tIns="0" rIns="0" bIns="0" rtlCol="0"/>
          <a:lstStyle/>
          <a:p>
            <a:endParaRPr dirty="0"/>
          </a:p>
        </p:txBody>
      </p:sp>
      <p:sp>
        <p:nvSpPr>
          <p:cNvPr id="12" name="object 12"/>
          <p:cNvSpPr/>
          <p:nvPr/>
        </p:nvSpPr>
        <p:spPr>
          <a:xfrm>
            <a:off x="1495477" y="5630761"/>
            <a:ext cx="34925" cy="0"/>
          </a:xfrm>
          <a:custGeom>
            <a:avLst/>
            <a:gdLst/>
            <a:ahLst/>
            <a:cxnLst/>
            <a:rect l="l" t="t" r="r" b="b"/>
            <a:pathLst>
              <a:path w="34925">
                <a:moveTo>
                  <a:pt x="0" y="0"/>
                </a:moveTo>
                <a:lnTo>
                  <a:pt x="34367" y="0"/>
                </a:lnTo>
              </a:path>
            </a:pathLst>
          </a:custGeom>
          <a:ln w="3175">
            <a:solidFill>
              <a:srgbClr val="000000"/>
            </a:solidFill>
          </a:ln>
        </p:spPr>
        <p:txBody>
          <a:bodyPr wrap="square" lIns="0" tIns="0" rIns="0" bIns="0" rtlCol="0"/>
          <a:lstStyle/>
          <a:p>
            <a:endParaRPr dirty="0"/>
          </a:p>
        </p:txBody>
      </p:sp>
      <p:sp>
        <p:nvSpPr>
          <p:cNvPr id="13" name="object 13"/>
          <p:cNvSpPr/>
          <p:nvPr/>
        </p:nvSpPr>
        <p:spPr>
          <a:xfrm>
            <a:off x="1495477" y="5333225"/>
            <a:ext cx="34925" cy="0"/>
          </a:xfrm>
          <a:custGeom>
            <a:avLst/>
            <a:gdLst/>
            <a:ahLst/>
            <a:cxnLst/>
            <a:rect l="l" t="t" r="r" b="b"/>
            <a:pathLst>
              <a:path w="34925">
                <a:moveTo>
                  <a:pt x="0" y="0"/>
                </a:moveTo>
                <a:lnTo>
                  <a:pt x="34367" y="0"/>
                </a:lnTo>
              </a:path>
            </a:pathLst>
          </a:custGeom>
          <a:ln w="3175">
            <a:solidFill>
              <a:srgbClr val="000000"/>
            </a:solidFill>
          </a:ln>
        </p:spPr>
        <p:txBody>
          <a:bodyPr wrap="square" lIns="0" tIns="0" rIns="0" bIns="0" rtlCol="0"/>
          <a:lstStyle/>
          <a:p>
            <a:endParaRPr dirty="0"/>
          </a:p>
        </p:txBody>
      </p:sp>
      <p:sp>
        <p:nvSpPr>
          <p:cNvPr id="14" name="object 14"/>
          <p:cNvSpPr/>
          <p:nvPr/>
        </p:nvSpPr>
        <p:spPr>
          <a:xfrm>
            <a:off x="1495477" y="5035689"/>
            <a:ext cx="34925" cy="0"/>
          </a:xfrm>
          <a:custGeom>
            <a:avLst/>
            <a:gdLst/>
            <a:ahLst/>
            <a:cxnLst/>
            <a:rect l="l" t="t" r="r" b="b"/>
            <a:pathLst>
              <a:path w="34925">
                <a:moveTo>
                  <a:pt x="0" y="0"/>
                </a:moveTo>
                <a:lnTo>
                  <a:pt x="34367" y="0"/>
                </a:lnTo>
              </a:path>
            </a:pathLst>
          </a:custGeom>
          <a:ln w="3175">
            <a:solidFill>
              <a:srgbClr val="000000"/>
            </a:solidFill>
          </a:ln>
        </p:spPr>
        <p:txBody>
          <a:bodyPr wrap="square" lIns="0" tIns="0" rIns="0" bIns="0" rtlCol="0"/>
          <a:lstStyle/>
          <a:p>
            <a:endParaRPr dirty="0"/>
          </a:p>
        </p:txBody>
      </p:sp>
      <p:sp>
        <p:nvSpPr>
          <p:cNvPr id="15" name="object 15"/>
          <p:cNvSpPr/>
          <p:nvPr/>
        </p:nvSpPr>
        <p:spPr>
          <a:xfrm>
            <a:off x="1495477" y="4743875"/>
            <a:ext cx="34925" cy="0"/>
          </a:xfrm>
          <a:custGeom>
            <a:avLst/>
            <a:gdLst/>
            <a:ahLst/>
            <a:cxnLst/>
            <a:rect l="l" t="t" r="r" b="b"/>
            <a:pathLst>
              <a:path w="34925">
                <a:moveTo>
                  <a:pt x="0" y="0"/>
                </a:moveTo>
                <a:lnTo>
                  <a:pt x="34367" y="0"/>
                </a:lnTo>
              </a:path>
            </a:pathLst>
          </a:custGeom>
          <a:ln w="3175">
            <a:solidFill>
              <a:srgbClr val="000000"/>
            </a:solidFill>
          </a:ln>
        </p:spPr>
        <p:txBody>
          <a:bodyPr wrap="square" lIns="0" tIns="0" rIns="0" bIns="0" rtlCol="0"/>
          <a:lstStyle/>
          <a:p>
            <a:endParaRPr dirty="0"/>
          </a:p>
        </p:txBody>
      </p:sp>
      <p:sp>
        <p:nvSpPr>
          <p:cNvPr id="16" name="object 16"/>
          <p:cNvSpPr/>
          <p:nvPr/>
        </p:nvSpPr>
        <p:spPr>
          <a:xfrm>
            <a:off x="1495477" y="4446339"/>
            <a:ext cx="34925" cy="0"/>
          </a:xfrm>
          <a:custGeom>
            <a:avLst/>
            <a:gdLst/>
            <a:ahLst/>
            <a:cxnLst/>
            <a:rect l="l" t="t" r="r" b="b"/>
            <a:pathLst>
              <a:path w="34925">
                <a:moveTo>
                  <a:pt x="0" y="0"/>
                </a:moveTo>
                <a:lnTo>
                  <a:pt x="34367" y="0"/>
                </a:lnTo>
              </a:path>
            </a:pathLst>
          </a:custGeom>
          <a:ln w="3175">
            <a:solidFill>
              <a:srgbClr val="000000"/>
            </a:solidFill>
          </a:ln>
        </p:spPr>
        <p:txBody>
          <a:bodyPr wrap="square" lIns="0" tIns="0" rIns="0" bIns="0" rtlCol="0"/>
          <a:lstStyle/>
          <a:p>
            <a:endParaRPr dirty="0"/>
          </a:p>
        </p:txBody>
      </p:sp>
      <p:sp>
        <p:nvSpPr>
          <p:cNvPr id="17" name="object 17"/>
          <p:cNvSpPr/>
          <p:nvPr/>
        </p:nvSpPr>
        <p:spPr>
          <a:xfrm>
            <a:off x="1495477" y="4148804"/>
            <a:ext cx="34925" cy="0"/>
          </a:xfrm>
          <a:custGeom>
            <a:avLst/>
            <a:gdLst/>
            <a:ahLst/>
            <a:cxnLst/>
            <a:rect l="l" t="t" r="r" b="b"/>
            <a:pathLst>
              <a:path w="34925">
                <a:moveTo>
                  <a:pt x="0" y="0"/>
                </a:moveTo>
                <a:lnTo>
                  <a:pt x="34367" y="0"/>
                </a:lnTo>
              </a:path>
            </a:pathLst>
          </a:custGeom>
          <a:ln w="3175">
            <a:solidFill>
              <a:srgbClr val="000000"/>
            </a:solidFill>
          </a:ln>
        </p:spPr>
        <p:txBody>
          <a:bodyPr wrap="square" lIns="0" tIns="0" rIns="0" bIns="0" rtlCol="0"/>
          <a:lstStyle/>
          <a:p>
            <a:endParaRPr dirty="0"/>
          </a:p>
        </p:txBody>
      </p:sp>
      <p:sp>
        <p:nvSpPr>
          <p:cNvPr id="18" name="object 18"/>
          <p:cNvSpPr/>
          <p:nvPr/>
        </p:nvSpPr>
        <p:spPr>
          <a:xfrm>
            <a:off x="1495477" y="3851268"/>
            <a:ext cx="34925" cy="0"/>
          </a:xfrm>
          <a:custGeom>
            <a:avLst/>
            <a:gdLst/>
            <a:ahLst/>
            <a:cxnLst/>
            <a:rect l="l" t="t" r="r" b="b"/>
            <a:pathLst>
              <a:path w="34925">
                <a:moveTo>
                  <a:pt x="0" y="0"/>
                </a:moveTo>
                <a:lnTo>
                  <a:pt x="34367" y="0"/>
                </a:lnTo>
              </a:path>
            </a:pathLst>
          </a:custGeom>
          <a:ln w="3175">
            <a:solidFill>
              <a:srgbClr val="000000"/>
            </a:solidFill>
          </a:ln>
        </p:spPr>
        <p:txBody>
          <a:bodyPr wrap="square" lIns="0" tIns="0" rIns="0" bIns="0" rtlCol="0"/>
          <a:lstStyle/>
          <a:p>
            <a:endParaRPr dirty="0"/>
          </a:p>
        </p:txBody>
      </p:sp>
      <p:sp>
        <p:nvSpPr>
          <p:cNvPr id="19" name="object 19"/>
          <p:cNvSpPr/>
          <p:nvPr/>
        </p:nvSpPr>
        <p:spPr>
          <a:xfrm>
            <a:off x="1495477" y="3553733"/>
            <a:ext cx="34925" cy="0"/>
          </a:xfrm>
          <a:custGeom>
            <a:avLst/>
            <a:gdLst/>
            <a:ahLst/>
            <a:cxnLst/>
            <a:rect l="l" t="t" r="r" b="b"/>
            <a:pathLst>
              <a:path w="34925">
                <a:moveTo>
                  <a:pt x="0" y="0"/>
                </a:moveTo>
                <a:lnTo>
                  <a:pt x="34367" y="0"/>
                </a:lnTo>
              </a:path>
            </a:pathLst>
          </a:custGeom>
          <a:ln w="3175">
            <a:solidFill>
              <a:srgbClr val="000000"/>
            </a:solidFill>
          </a:ln>
        </p:spPr>
        <p:txBody>
          <a:bodyPr wrap="square" lIns="0" tIns="0" rIns="0" bIns="0" rtlCol="0"/>
          <a:lstStyle/>
          <a:p>
            <a:endParaRPr dirty="0"/>
          </a:p>
        </p:txBody>
      </p:sp>
      <p:sp>
        <p:nvSpPr>
          <p:cNvPr id="20" name="object 20"/>
          <p:cNvSpPr/>
          <p:nvPr/>
        </p:nvSpPr>
        <p:spPr>
          <a:xfrm>
            <a:off x="1495477" y="3256197"/>
            <a:ext cx="34925" cy="0"/>
          </a:xfrm>
          <a:custGeom>
            <a:avLst/>
            <a:gdLst/>
            <a:ahLst/>
            <a:cxnLst/>
            <a:rect l="l" t="t" r="r" b="b"/>
            <a:pathLst>
              <a:path w="34925">
                <a:moveTo>
                  <a:pt x="0" y="0"/>
                </a:moveTo>
                <a:lnTo>
                  <a:pt x="34367" y="0"/>
                </a:lnTo>
              </a:path>
            </a:pathLst>
          </a:custGeom>
          <a:ln w="3175">
            <a:solidFill>
              <a:srgbClr val="000000"/>
            </a:solidFill>
          </a:ln>
        </p:spPr>
        <p:txBody>
          <a:bodyPr wrap="square" lIns="0" tIns="0" rIns="0" bIns="0" rtlCol="0"/>
          <a:lstStyle/>
          <a:p>
            <a:endParaRPr dirty="0"/>
          </a:p>
        </p:txBody>
      </p:sp>
      <p:sp>
        <p:nvSpPr>
          <p:cNvPr id="21" name="object 21"/>
          <p:cNvSpPr/>
          <p:nvPr/>
        </p:nvSpPr>
        <p:spPr>
          <a:xfrm>
            <a:off x="1495477" y="2964383"/>
            <a:ext cx="34925" cy="0"/>
          </a:xfrm>
          <a:custGeom>
            <a:avLst/>
            <a:gdLst/>
            <a:ahLst/>
            <a:cxnLst/>
            <a:rect l="l" t="t" r="r" b="b"/>
            <a:pathLst>
              <a:path w="34925">
                <a:moveTo>
                  <a:pt x="0" y="0"/>
                </a:moveTo>
                <a:lnTo>
                  <a:pt x="34367" y="0"/>
                </a:lnTo>
              </a:path>
            </a:pathLst>
          </a:custGeom>
          <a:ln w="3175">
            <a:solidFill>
              <a:srgbClr val="000000"/>
            </a:solidFill>
          </a:ln>
        </p:spPr>
        <p:txBody>
          <a:bodyPr wrap="square" lIns="0" tIns="0" rIns="0" bIns="0" rtlCol="0"/>
          <a:lstStyle/>
          <a:p>
            <a:endParaRPr dirty="0"/>
          </a:p>
        </p:txBody>
      </p:sp>
      <p:sp>
        <p:nvSpPr>
          <p:cNvPr id="22" name="object 22"/>
          <p:cNvSpPr/>
          <p:nvPr/>
        </p:nvSpPr>
        <p:spPr>
          <a:xfrm>
            <a:off x="1495477" y="2666847"/>
            <a:ext cx="34925" cy="0"/>
          </a:xfrm>
          <a:custGeom>
            <a:avLst/>
            <a:gdLst/>
            <a:ahLst/>
            <a:cxnLst/>
            <a:rect l="l" t="t" r="r" b="b"/>
            <a:pathLst>
              <a:path w="34925">
                <a:moveTo>
                  <a:pt x="0" y="0"/>
                </a:moveTo>
                <a:lnTo>
                  <a:pt x="34367" y="0"/>
                </a:lnTo>
              </a:path>
            </a:pathLst>
          </a:custGeom>
          <a:ln w="3175">
            <a:solidFill>
              <a:srgbClr val="000000"/>
            </a:solidFill>
          </a:ln>
        </p:spPr>
        <p:txBody>
          <a:bodyPr wrap="square" lIns="0" tIns="0" rIns="0" bIns="0" rtlCol="0"/>
          <a:lstStyle/>
          <a:p>
            <a:endParaRPr dirty="0"/>
          </a:p>
        </p:txBody>
      </p:sp>
      <p:sp>
        <p:nvSpPr>
          <p:cNvPr id="23" name="object 23"/>
          <p:cNvSpPr/>
          <p:nvPr/>
        </p:nvSpPr>
        <p:spPr>
          <a:xfrm>
            <a:off x="1495476" y="2369312"/>
            <a:ext cx="34925" cy="0"/>
          </a:xfrm>
          <a:custGeom>
            <a:avLst/>
            <a:gdLst/>
            <a:ahLst/>
            <a:cxnLst/>
            <a:rect l="l" t="t" r="r" b="b"/>
            <a:pathLst>
              <a:path w="34925">
                <a:moveTo>
                  <a:pt x="0" y="0"/>
                </a:moveTo>
                <a:lnTo>
                  <a:pt x="34367" y="0"/>
                </a:lnTo>
              </a:path>
            </a:pathLst>
          </a:custGeom>
          <a:ln w="3175">
            <a:solidFill>
              <a:srgbClr val="000000"/>
            </a:solidFill>
          </a:ln>
        </p:spPr>
        <p:txBody>
          <a:bodyPr wrap="square" lIns="0" tIns="0" rIns="0" bIns="0" rtlCol="0"/>
          <a:lstStyle/>
          <a:p>
            <a:endParaRPr dirty="0"/>
          </a:p>
        </p:txBody>
      </p:sp>
      <p:sp>
        <p:nvSpPr>
          <p:cNvPr id="24" name="object 24"/>
          <p:cNvSpPr/>
          <p:nvPr/>
        </p:nvSpPr>
        <p:spPr>
          <a:xfrm>
            <a:off x="1495476" y="2071776"/>
            <a:ext cx="34925" cy="0"/>
          </a:xfrm>
          <a:custGeom>
            <a:avLst/>
            <a:gdLst/>
            <a:ahLst/>
            <a:cxnLst/>
            <a:rect l="l" t="t" r="r" b="b"/>
            <a:pathLst>
              <a:path w="34925">
                <a:moveTo>
                  <a:pt x="0" y="0"/>
                </a:moveTo>
                <a:lnTo>
                  <a:pt x="34367" y="0"/>
                </a:lnTo>
              </a:path>
            </a:pathLst>
          </a:custGeom>
          <a:ln w="3175">
            <a:solidFill>
              <a:srgbClr val="000000"/>
            </a:solidFill>
          </a:ln>
        </p:spPr>
        <p:txBody>
          <a:bodyPr wrap="square" lIns="0" tIns="0" rIns="0" bIns="0" rtlCol="0"/>
          <a:lstStyle/>
          <a:p>
            <a:endParaRPr dirty="0"/>
          </a:p>
        </p:txBody>
      </p:sp>
      <p:sp>
        <p:nvSpPr>
          <p:cNvPr id="25" name="object 25"/>
          <p:cNvSpPr/>
          <p:nvPr/>
        </p:nvSpPr>
        <p:spPr>
          <a:xfrm>
            <a:off x="1484021" y="5630770"/>
            <a:ext cx="92075" cy="0"/>
          </a:xfrm>
          <a:custGeom>
            <a:avLst/>
            <a:gdLst/>
            <a:ahLst/>
            <a:cxnLst/>
            <a:rect l="l" t="t" r="r" b="b"/>
            <a:pathLst>
              <a:path w="92075">
                <a:moveTo>
                  <a:pt x="0" y="0"/>
                </a:moveTo>
                <a:lnTo>
                  <a:pt x="91646" y="0"/>
                </a:lnTo>
              </a:path>
            </a:pathLst>
          </a:custGeom>
          <a:ln w="3175">
            <a:solidFill>
              <a:srgbClr val="000000"/>
            </a:solidFill>
          </a:ln>
        </p:spPr>
        <p:txBody>
          <a:bodyPr wrap="square" lIns="0" tIns="0" rIns="0" bIns="0" rtlCol="0"/>
          <a:lstStyle/>
          <a:p>
            <a:endParaRPr dirty="0"/>
          </a:p>
        </p:txBody>
      </p:sp>
      <p:sp>
        <p:nvSpPr>
          <p:cNvPr id="26" name="object 26"/>
          <p:cNvSpPr/>
          <p:nvPr/>
        </p:nvSpPr>
        <p:spPr>
          <a:xfrm>
            <a:off x="1484021" y="5035698"/>
            <a:ext cx="92075" cy="0"/>
          </a:xfrm>
          <a:custGeom>
            <a:avLst/>
            <a:gdLst/>
            <a:ahLst/>
            <a:cxnLst/>
            <a:rect l="l" t="t" r="r" b="b"/>
            <a:pathLst>
              <a:path w="92075">
                <a:moveTo>
                  <a:pt x="0" y="0"/>
                </a:moveTo>
                <a:lnTo>
                  <a:pt x="91646" y="0"/>
                </a:lnTo>
              </a:path>
            </a:pathLst>
          </a:custGeom>
          <a:ln w="3175">
            <a:solidFill>
              <a:srgbClr val="000000"/>
            </a:solidFill>
          </a:ln>
        </p:spPr>
        <p:txBody>
          <a:bodyPr wrap="square" lIns="0" tIns="0" rIns="0" bIns="0" rtlCol="0"/>
          <a:lstStyle/>
          <a:p>
            <a:endParaRPr dirty="0"/>
          </a:p>
        </p:txBody>
      </p:sp>
      <p:sp>
        <p:nvSpPr>
          <p:cNvPr id="27" name="object 27"/>
          <p:cNvSpPr/>
          <p:nvPr/>
        </p:nvSpPr>
        <p:spPr>
          <a:xfrm>
            <a:off x="1484020" y="4446348"/>
            <a:ext cx="92075" cy="0"/>
          </a:xfrm>
          <a:custGeom>
            <a:avLst/>
            <a:gdLst/>
            <a:ahLst/>
            <a:cxnLst/>
            <a:rect l="l" t="t" r="r" b="b"/>
            <a:pathLst>
              <a:path w="92075">
                <a:moveTo>
                  <a:pt x="0" y="0"/>
                </a:moveTo>
                <a:lnTo>
                  <a:pt x="91646" y="0"/>
                </a:lnTo>
              </a:path>
            </a:pathLst>
          </a:custGeom>
          <a:ln w="3175">
            <a:solidFill>
              <a:srgbClr val="000000"/>
            </a:solidFill>
          </a:ln>
        </p:spPr>
        <p:txBody>
          <a:bodyPr wrap="square" lIns="0" tIns="0" rIns="0" bIns="0" rtlCol="0"/>
          <a:lstStyle/>
          <a:p>
            <a:endParaRPr dirty="0"/>
          </a:p>
        </p:txBody>
      </p:sp>
      <p:sp>
        <p:nvSpPr>
          <p:cNvPr id="28" name="object 28"/>
          <p:cNvSpPr/>
          <p:nvPr/>
        </p:nvSpPr>
        <p:spPr>
          <a:xfrm>
            <a:off x="1484020" y="3851276"/>
            <a:ext cx="92075" cy="0"/>
          </a:xfrm>
          <a:custGeom>
            <a:avLst/>
            <a:gdLst/>
            <a:ahLst/>
            <a:cxnLst/>
            <a:rect l="l" t="t" r="r" b="b"/>
            <a:pathLst>
              <a:path w="92075">
                <a:moveTo>
                  <a:pt x="0" y="0"/>
                </a:moveTo>
                <a:lnTo>
                  <a:pt x="91646" y="0"/>
                </a:lnTo>
              </a:path>
            </a:pathLst>
          </a:custGeom>
          <a:ln w="3175">
            <a:solidFill>
              <a:srgbClr val="000000"/>
            </a:solidFill>
          </a:ln>
        </p:spPr>
        <p:txBody>
          <a:bodyPr wrap="square" lIns="0" tIns="0" rIns="0" bIns="0" rtlCol="0"/>
          <a:lstStyle/>
          <a:p>
            <a:endParaRPr dirty="0"/>
          </a:p>
        </p:txBody>
      </p:sp>
      <p:sp>
        <p:nvSpPr>
          <p:cNvPr id="29" name="object 29"/>
          <p:cNvSpPr/>
          <p:nvPr/>
        </p:nvSpPr>
        <p:spPr>
          <a:xfrm>
            <a:off x="1484020" y="3256204"/>
            <a:ext cx="92075" cy="0"/>
          </a:xfrm>
          <a:custGeom>
            <a:avLst/>
            <a:gdLst/>
            <a:ahLst/>
            <a:cxnLst/>
            <a:rect l="l" t="t" r="r" b="b"/>
            <a:pathLst>
              <a:path w="92075">
                <a:moveTo>
                  <a:pt x="0" y="0"/>
                </a:moveTo>
                <a:lnTo>
                  <a:pt x="91646" y="0"/>
                </a:lnTo>
              </a:path>
            </a:pathLst>
          </a:custGeom>
          <a:ln w="3175">
            <a:solidFill>
              <a:srgbClr val="000000"/>
            </a:solidFill>
          </a:ln>
        </p:spPr>
        <p:txBody>
          <a:bodyPr wrap="square" lIns="0" tIns="0" rIns="0" bIns="0" rtlCol="0"/>
          <a:lstStyle/>
          <a:p>
            <a:endParaRPr dirty="0"/>
          </a:p>
        </p:txBody>
      </p:sp>
      <p:sp>
        <p:nvSpPr>
          <p:cNvPr id="30" name="object 30"/>
          <p:cNvSpPr/>
          <p:nvPr/>
        </p:nvSpPr>
        <p:spPr>
          <a:xfrm>
            <a:off x="1484020" y="2666854"/>
            <a:ext cx="92075" cy="0"/>
          </a:xfrm>
          <a:custGeom>
            <a:avLst/>
            <a:gdLst/>
            <a:ahLst/>
            <a:cxnLst/>
            <a:rect l="l" t="t" r="r" b="b"/>
            <a:pathLst>
              <a:path w="92075">
                <a:moveTo>
                  <a:pt x="0" y="0"/>
                </a:moveTo>
                <a:lnTo>
                  <a:pt x="91646" y="0"/>
                </a:lnTo>
              </a:path>
            </a:pathLst>
          </a:custGeom>
          <a:ln w="3175">
            <a:solidFill>
              <a:srgbClr val="000000"/>
            </a:solidFill>
          </a:ln>
        </p:spPr>
        <p:txBody>
          <a:bodyPr wrap="square" lIns="0" tIns="0" rIns="0" bIns="0" rtlCol="0"/>
          <a:lstStyle/>
          <a:p>
            <a:endParaRPr dirty="0"/>
          </a:p>
        </p:txBody>
      </p:sp>
      <p:sp>
        <p:nvSpPr>
          <p:cNvPr id="31" name="object 31"/>
          <p:cNvSpPr/>
          <p:nvPr/>
        </p:nvSpPr>
        <p:spPr>
          <a:xfrm>
            <a:off x="1484020" y="2071782"/>
            <a:ext cx="92075" cy="0"/>
          </a:xfrm>
          <a:custGeom>
            <a:avLst/>
            <a:gdLst/>
            <a:ahLst/>
            <a:cxnLst/>
            <a:rect l="l" t="t" r="r" b="b"/>
            <a:pathLst>
              <a:path w="92075">
                <a:moveTo>
                  <a:pt x="0" y="0"/>
                </a:moveTo>
                <a:lnTo>
                  <a:pt x="91646" y="0"/>
                </a:lnTo>
              </a:path>
            </a:pathLst>
          </a:custGeom>
          <a:ln w="3175">
            <a:solidFill>
              <a:srgbClr val="000000"/>
            </a:solidFill>
          </a:ln>
        </p:spPr>
        <p:txBody>
          <a:bodyPr wrap="square" lIns="0" tIns="0" rIns="0" bIns="0" rtlCol="0"/>
          <a:lstStyle/>
          <a:p>
            <a:endParaRPr dirty="0"/>
          </a:p>
        </p:txBody>
      </p:sp>
      <p:sp>
        <p:nvSpPr>
          <p:cNvPr id="32" name="object 32"/>
          <p:cNvSpPr/>
          <p:nvPr/>
        </p:nvSpPr>
        <p:spPr>
          <a:xfrm>
            <a:off x="1529843" y="5630776"/>
            <a:ext cx="6513195" cy="0"/>
          </a:xfrm>
          <a:custGeom>
            <a:avLst/>
            <a:gdLst/>
            <a:ahLst/>
            <a:cxnLst/>
            <a:rect l="l" t="t" r="r" b="b"/>
            <a:pathLst>
              <a:path w="6513195">
                <a:moveTo>
                  <a:pt x="0" y="0"/>
                </a:moveTo>
                <a:lnTo>
                  <a:pt x="6512598" y="0"/>
                </a:lnTo>
              </a:path>
            </a:pathLst>
          </a:custGeom>
          <a:ln w="3175">
            <a:solidFill>
              <a:srgbClr val="000000"/>
            </a:solidFill>
          </a:ln>
        </p:spPr>
        <p:txBody>
          <a:bodyPr wrap="square" lIns="0" tIns="0" rIns="0" bIns="0" rtlCol="0"/>
          <a:lstStyle/>
          <a:p>
            <a:endParaRPr dirty="0"/>
          </a:p>
        </p:txBody>
      </p:sp>
      <p:sp>
        <p:nvSpPr>
          <p:cNvPr id="33" name="object 33"/>
          <p:cNvSpPr/>
          <p:nvPr/>
        </p:nvSpPr>
        <p:spPr>
          <a:xfrm>
            <a:off x="1529843" y="5630776"/>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34" name="object 34"/>
          <p:cNvSpPr/>
          <p:nvPr/>
        </p:nvSpPr>
        <p:spPr>
          <a:xfrm>
            <a:off x="1936523" y="5630777"/>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35" name="object 35"/>
          <p:cNvSpPr/>
          <p:nvPr/>
        </p:nvSpPr>
        <p:spPr>
          <a:xfrm>
            <a:off x="2343202" y="5630778"/>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36" name="object 36"/>
          <p:cNvSpPr/>
          <p:nvPr/>
        </p:nvSpPr>
        <p:spPr>
          <a:xfrm>
            <a:off x="2749881" y="5630779"/>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37" name="object 37"/>
          <p:cNvSpPr/>
          <p:nvPr/>
        </p:nvSpPr>
        <p:spPr>
          <a:xfrm>
            <a:off x="3156561" y="5630779"/>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38" name="object 38"/>
          <p:cNvSpPr/>
          <p:nvPr/>
        </p:nvSpPr>
        <p:spPr>
          <a:xfrm>
            <a:off x="3563240" y="5630780"/>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39" name="object 39"/>
          <p:cNvSpPr/>
          <p:nvPr/>
        </p:nvSpPr>
        <p:spPr>
          <a:xfrm>
            <a:off x="3969920" y="5630781"/>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40" name="object 40"/>
          <p:cNvSpPr/>
          <p:nvPr/>
        </p:nvSpPr>
        <p:spPr>
          <a:xfrm>
            <a:off x="4376599" y="5630782"/>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41" name="object 41"/>
          <p:cNvSpPr/>
          <p:nvPr/>
        </p:nvSpPr>
        <p:spPr>
          <a:xfrm>
            <a:off x="4789006" y="5630783"/>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42" name="object 42"/>
          <p:cNvSpPr/>
          <p:nvPr/>
        </p:nvSpPr>
        <p:spPr>
          <a:xfrm>
            <a:off x="5195685" y="5630783"/>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43" name="object 43"/>
          <p:cNvSpPr/>
          <p:nvPr/>
        </p:nvSpPr>
        <p:spPr>
          <a:xfrm>
            <a:off x="5602365" y="5630784"/>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44" name="object 44"/>
          <p:cNvSpPr/>
          <p:nvPr/>
        </p:nvSpPr>
        <p:spPr>
          <a:xfrm>
            <a:off x="6009044" y="5630785"/>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45" name="object 45"/>
          <p:cNvSpPr/>
          <p:nvPr/>
        </p:nvSpPr>
        <p:spPr>
          <a:xfrm>
            <a:off x="6415723" y="5630786"/>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46" name="object 46"/>
          <p:cNvSpPr/>
          <p:nvPr/>
        </p:nvSpPr>
        <p:spPr>
          <a:xfrm>
            <a:off x="6822403" y="5630786"/>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47" name="object 47"/>
          <p:cNvSpPr/>
          <p:nvPr/>
        </p:nvSpPr>
        <p:spPr>
          <a:xfrm>
            <a:off x="7229082" y="5630787"/>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48" name="object 48"/>
          <p:cNvSpPr/>
          <p:nvPr/>
        </p:nvSpPr>
        <p:spPr>
          <a:xfrm>
            <a:off x="7635761" y="5630788"/>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49" name="object 49"/>
          <p:cNvSpPr/>
          <p:nvPr/>
        </p:nvSpPr>
        <p:spPr>
          <a:xfrm>
            <a:off x="8042441" y="5630789"/>
            <a:ext cx="0" cy="34925"/>
          </a:xfrm>
          <a:custGeom>
            <a:avLst/>
            <a:gdLst/>
            <a:ahLst/>
            <a:cxnLst/>
            <a:rect l="l" t="t" r="r" b="b"/>
            <a:pathLst>
              <a:path h="34925">
                <a:moveTo>
                  <a:pt x="0" y="34331"/>
                </a:moveTo>
                <a:lnTo>
                  <a:pt x="0" y="0"/>
                </a:lnTo>
              </a:path>
            </a:pathLst>
          </a:custGeom>
          <a:ln w="3175">
            <a:solidFill>
              <a:srgbClr val="000000"/>
            </a:solidFill>
          </a:ln>
        </p:spPr>
        <p:txBody>
          <a:bodyPr wrap="square" lIns="0" tIns="0" rIns="0" bIns="0" rtlCol="0"/>
          <a:lstStyle/>
          <a:p>
            <a:endParaRPr dirty="0"/>
          </a:p>
        </p:txBody>
      </p:sp>
      <p:sp>
        <p:nvSpPr>
          <p:cNvPr id="50" name="object 50"/>
          <p:cNvSpPr/>
          <p:nvPr/>
        </p:nvSpPr>
        <p:spPr>
          <a:xfrm>
            <a:off x="1529842" y="5585015"/>
            <a:ext cx="0" cy="92075"/>
          </a:xfrm>
          <a:custGeom>
            <a:avLst/>
            <a:gdLst/>
            <a:ahLst/>
            <a:cxnLst/>
            <a:rect l="l" t="t" r="r" b="b"/>
            <a:pathLst>
              <a:path h="92075">
                <a:moveTo>
                  <a:pt x="0" y="91549"/>
                </a:moveTo>
                <a:lnTo>
                  <a:pt x="0" y="0"/>
                </a:lnTo>
              </a:path>
            </a:pathLst>
          </a:custGeom>
          <a:ln w="3175">
            <a:solidFill>
              <a:srgbClr val="000000"/>
            </a:solidFill>
          </a:ln>
        </p:spPr>
        <p:txBody>
          <a:bodyPr wrap="square" lIns="0" tIns="0" rIns="0" bIns="0" rtlCol="0"/>
          <a:lstStyle/>
          <a:p>
            <a:endParaRPr dirty="0"/>
          </a:p>
        </p:txBody>
      </p:sp>
      <p:sp>
        <p:nvSpPr>
          <p:cNvPr id="51" name="object 51"/>
          <p:cNvSpPr/>
          <p:nvPr/>
        </p:nvSpPr>
        <p:spPr>
          <a:xfrm>
            <a:off x="2343201" y="5585016"/>
            <a:ext cx="0" cy="92075"/>
          </a:xfrm>
          <a:custGeom>
            <a:avLst/>
            <a:gdLst/>
            <a:ahLst/>
            <a:cxnLst/>
            <a:rect l="l" t="t" r="r" b="b"/>
            <a:pathLst>
              <a:path h="92075">
                <a:moveTo>
                  <a:pt x="0" y="91549"/>
                </a:moveTo>
                <a:lnTo>
                  <a:pt x="0" y="0"/>
                </a:lnTo>
              </a:path>
            </a:pathLst>
          </a:custGeom>
          <a:ln w="3175">
            <a:solidFill>
              <a:srgbClr val="000000"/>
            </a:solidFill>
          </a:ln>
        </p:spPr>
        <p:txBody>
          <a:bodyPr wrap="square" lIns="0" tIns="0" rIns="0" bIns="0" rtlCol="0"/>
          <a:lstStyle/>
          <a:p>
            <a:endParaRPr dirty="0"/>
          </a:p>
        </p:txBody>
      </p:sp>
      <p:sp>
        <p:nvSpPr>
          <p:cNvPr id="52" name="object 52"/>
          <p:cNvSpPr/>
          <p:nvPr/>
        </p:nvSpPr>
        <p:spPr>
          <a:xfrm>
            <a:off x="3156560" y="5585016"/>
            <a:ext cx="0" cy="92075"/>
          </a:xfrm>
          <a:custGeom>
            <a:avLst/>
            <a:gdLst/>
            <a:ahLst/>
            <a:cxnLst/>
            <a:rect l="l" t="t" r="r" b="b"/>
            <a:pathLst>
              <a:path h="92075">
                <a:moveTo>
                  <a:pt x="0" y="91549"/>
                </a:moveTo>
                <a:lnTo>
                  <a:pt x="0" y="0"/>
                </a:lnTo>
              </a:path>
            </a:pathLst>
          </a:custGeom>
          <a:ln w="3175">
            <a:solidFill>
              <a:srgbClr val="000000"/>
            </a:solidFill>
          </a:ln>
        </p:spPr>
        <p:txBody>
          <a:bodyPr wrap="square" lIns="0" tIns="0" rIns="0" bIns="0" rtlCol="0"/>
          <a:lstStyle/>
          <a:p>
            <a:endParaRPr dirty="0"/>
          </a:p>
        </p:txBody>
      </p:sp>
      <p:sp>
        <p:nvSpPr>
          <p:cNvPr id="53" name="object 53"/>
          <p:cNvSpPr/>
          <p:nvPr/>
        </p:nvSpPr>
        <p:spPr>
          <a:xfrm>
            <a:off x="3969919" y="5585017"/>
            <a:ext cx="0" cy="92075"/>
          </a:xfrm>
          <a:custGeom>
            <a:avLst/>
            <a:gdLst/>
            <a:ahLst/>
            <a:cxnLst/>
            <a:rect l="l" t="t" r="r" b="b"/>
            <a:pathLst>
              <a:path h="92075">
                <a:moveTo>
                  <a:pt x="0" y="91549"/>
                </a:moveTo>
                <a:lnTo>
                  <a:pt x="0" y="0"/>
                </a:lnTo>
              </a:path>
            </a:pathLst>
          </a:custGeom>
          <a:ln w="3175">
            <a:solidFill>
              <a:srgbClr val="000000"/>
            </a:solidFill>
          </a:ln>
        </p:spPr>
        <p:txBody>
          <a:bodyPr wrap="square" lIns="0" tIns="0" rIns="0" bIns="0" rtlCol="0"/>
          <a:lstStyle/>
          <a:p>
            <a:endParaRPr dirty="0"/>
          </a:p>
        </p:txBody>
      </p:sp>
      <p:sp>
        <p:nvSpPr>
          <p:cNvPr id="54" name="object 54"/>
          <p:cNvSpPr/>
          <p:nvPr/>
        </p:nvSpPr>
        <p:spPr>
          <a:xfrm>
            <a:off x="4789005" y="5585018"/>
            <a:ext cx="0" cy="92075"/>
          </a:xfrm>
          <a:custGeom>
            <a:avLst/>
            <a:gdLst/>
            <a:ahLst/>
            <a:cxnLst/>
            <a:rect l="l" t="t" r="r" b="b"/>
            <a:pathLst>
              <a:path h="92075">
                <a:moveTo>
                  <a:pt x="0" y="91549"/>
                </a:moveTo>
                <a:lnTo>
                  <a:pt x="0" y="0"/>
                </a:lnTo>
              </a:path>
            </a:pathLst>
          </a:custGeom>
          <a:ln w="3175">
            <a:solidFill>
              <a:srgbClr val="000000"/>
            </a:solidFill>
          </a:ln>
        </p:spPr>
        <p:txBody>
          <a:bodyPr wrap="square" lIns="0" tIns="0" rIns="0" bIns="0" rtlCol="0"/>
          <a:lstStyle/>
          <a:p>
            <a:endParaRPr dirty="0"/>
          </a:p>
        </p:txBody>
      </p:sp>
      <p:sp>
        <p:nvSpPr>
          <p:cNvPr id="55" name="object 55"/>
          <p:cNvSpPr/>
          <p:nvPr/>
        </p:nvSpPr>
        <p:spPr>
          <a:xfrm>
            <a:off x="5602364" y="5585019"/>
            <a:ext cx="0" cy="92075"/>
          </a:xfrm>
          <a:custGeom>
            <a:avLst/>
            <a:gdLst/>
            <a:ahLst/>
            <a:cxnLst/>
            <a:rect l="l" t="t" r="r" b="b"/>
            <a:pathLst>
              <a:path h="92075">
                <a:moveTo>
                  <a:pt x="0" y="91549"/>
                </a:moveTo>
                <a:lnTo>
                  <a:pt x="0" y="0"/>
                </a:lnTo>
              </a:path>
            </a:pathLst>
          </a:custGeom>
          <a:ln w="3175">
            <a:solidFill>
              <a:srgbClr val="000000"/>
            </a:solidFill>
          </a:ln>
        </p:spPr>
        <p:txBody>
          <a:bodyPr wrap="square" lIns="0" tIns="0" rIns="0" bIns="0" rtlCol="0"/>
          <a:lstStyle/>
          <a:p>
            <a:endParaRPr dirty="0"/>
          </a:p>
        </p:txBody>
      </p:sp>
      <p:sp>
        <p:nvSpPr>
          <p:cNvPr id="56" name="object 56"/>
          <p:cNvSpPr/>
          <p:nvPr/>
        </p:nvSpPr>
        <p:spPr>
          <a:xfrm>
            <a:off x="6415723" y="5585019"/>
            <a:ext cx="0" cy="92075"/>
          </a:xfrm>
          <a:custGeom>
            <a:avLst/>
            <a:gdLst/>
            <a:ahLst/>
            <a:cxnLst/>
            <a:rect l="l" t="t" r="r" b="b"/>
            <a:pathLst>
              <a:path h="92075">
                <a:moveTo>
                  <a:pt x="0" y="91549"/>
                </a:moveTo>
                <a:lnTo>
                  <a:pt x="0" y="0"/>
                </a:lnTo>
              </a:path>
            </a:pathLst>
          </a:custGeom>
          <a:ln w="3175">
            <a:solidFill>
              <a:srgbClr val="000000"/>
            </a:solidFill>
          </a:ln>
        </p:spPr>
        <p:txBody>
          <a:bodyPr wrap="square" lIns="0" tIns="0" rIns="0" bIns="0" rtlCol="0"/>
          <a:lstStyle/>
          <a:p>
            <a:endParaRPr dirty="0"/>
          </a:p>
        </p:txBody>
      </p:sp>
      <p:sp>
        <p:nvSpPr>
          <p:cNvPr id="57" name="object 57"/>
          <p:cNvSpPr/>
          <p:nvPr/>
        </p:nvSpPr>
        <p:spPr>
          <a:xfrm>
            <a:off x="7229082" y="5585020"/>
            <a:ext cx="0" cy="92075"/>
          </a:xfrm>
          <a:custGeom>
            <a:avLst/>
            <a:gdLst/>
            <a:ahLst/>
            <a:cxnLst/>
            <a:rect l="l" t="t" r="r" b="b"/>
            <a:pathLst>
              <a:path h="92075">
                <a:moveTo>
                  <a:pt x="0" y="91549"/>
                </a:moveTo>
                <a:lnTo>
                  <a:pt x="0" y="0"/>
                </a:lnTo>
              </a:path>
            </a:pathLst>
          </a:custGeom>
          <a:ln w="3175">
            <a:solidFill>
              <a:srgbClr val="000000"/>
            </a:solidFill>
          </a:ln>
        </p:spPr>
        <p:txBody>
          <a:bodyPr wrap="square" lIns="0" tIns="0" rIns="0" bIns="0" rtlCol="0"/>
          <a:lstStyle/>
          <a:p>
            <a:endParaRPr dirty="0"/>
          </a:p>
        </p:txBody>
      </p:sp>
      <p:sp>
        <p:nvSpPr>
          <p:cNvPr id="58" name="object 58"/>
          <p:cNvSpPr/>
          <p:nvPr/>
        </p:nvSpPr>
        <p:spPr>
          <a:xfrm>
            <a:off x="8042440" y="5585021"/>
            <a:ext cx="0" cy="92075"/>
          </a:xfrm>
          <a:custGeom>
            <a:avLst/>
            <a:gdLst/>
            <a:ahLst/>
            <a:cxnLst/>
            <a:rect l="l" t="t" r="r" b="b"/>
            <a:pathLst>
              <a:path h="92075">
                <a:moveTo>
                  <a:pt x="0" y="91549"/>
                </a:moveTo>
                <a:lnTo>
                  <a:pt x="0" y="0"/>
                </a:lnTo>
              </a:path>
            </a:pathLst>
          </a:custGeom>
          <a:ln w="3175">
            <a:solidFill>
              <a:srgbClr val="000000"/>
            </a:solidFill>
          </a:ln>
        </p:spPr>
        <p:txBody>
          <a:bodyPr wrap="square" lIns="0" tIns="0" rIns="0" bIns="0" rtlCol="0"/>
          <a:lstStyle/>
          <a:p>
            <a:endParaRPr dirty="0"/>
          </a:p>
        </p:txBody>
      </p:sp>
      <p:sp>
        <p:nvSpPr>
          <p:cNvPr id="59" name="object 59"/>
          <p:cNvSpPr/>
          <p:nvPr/>
        </p:nvSpPr>
        <p:spPr>
          <a:xfrm>
            <a:off x="1529844" y="4108747"/>
            <a:ext cx="407034" cy="446405"/>
          </a:xfrm>
          <a:custGeom>
            <a:avLst/>
            <a:gdLst/>
            <a:ahLst/>
            <a:cxnLst/>
            <a:rect l="l" t="t" r="r" b="b"/>
            <a:pathLst>
              <a:path w="407035" h="446404">
                <a:moveTo>
                  <a:pt x="0" y="0"/>
                </a:moveTo>
                <a:lnTo>
                  <a:pt x="406679" y="446304"/>
                </a:lnTo>
              </a:path>
            </a:pathLst>
          </a:custGeom>
          <a:ln w="11450">
            <a:solidFill>
              <a:srgbClr val="3366FF"/>
            </a:solidFill>
          </a:ln>
        </p:spPr>
        <p:txBody>
          <a:bodyPr wrap="square" lIns="0" tIns="0" rIns="0" bIns="0" rtlCol="0"/>
          <a:lstStyle/>
          <a:p>
            <a:endParaRPr dirty="0"/>
          </a:p>
        </p:txBody>
      </p:sp>
      <p:sp>
        <p:nvSpPr>
          <p:cNvPr id="60" name="object 60"/>
          <p:cNvSpPr/>
          <p:nvPr/>
        </p:nvSpPr>
        <p:spPr>
          <a:xfrm>
            <a:off x="1936524" y="4555052"/>
            <a:ext cx="407034" cy="217804"/>
          </a:xfrm>
          <a:custGeom>
            <a:avLst/>
            <a:gdLst/>
            <a:ahLst/>
            <a:cxnLst/>
            <a:rect l="l" t="t" r="r" b="b"/>
            <a:pathLst>
              <a:path w="407035" h="217804">
                <a:moveTo>
                  <a:pt x="0" y="0"/>
                </a:moveTo>
                <a:lnTo>
                  <a:pt x="406679" y="217430"/>
                </a:lnTo>
              </a:path>
            </a:pathLst>
          </a:custGeom>
          <a:ln w="11446">
            <a:solidFill>
              <a:srgbClr val="3366FF"/>
            </a:solidFill>
          </a:ln>
        </p:spPr>
        <p:txBody>
          <a:bodyPr wrap="square" lIns="0" tIns="0" rIns="0" bIns="0" rtlCol="0"/>
          <a:lstStyle/>
          <a:p>
            <a:endParaRPr dirty="0"/>
          </a:p>
        </p:txBody>
      </p:sp>
      <p:sp>
        <p:nvSpPr>
          <p:cNvPr id="61" name="object 61"/>
          <p:cNvSpPr/>
          <p:nvPr/>
        </p:nvSpPr>
        <p:spPr>
          <a:xfrm>
            <a:off x="2343203" y="4772483"/>
            <a:ext cx="407034" cy="154940"/>
          </a:xfrm>
          <a:custGeom>
            <a:avLst/>
            <a:gdLst/>
            <a:ahLst/>
            <a:cxnLst/>
            <a:rect l="l" t="t" r="r" b="b"/>
            <a:pathLst>
              <a:path w="407035" h="154939">
                <a:moveTo>
                  <a:pt x="0" y="0"/>
                </a:moveTo>
                <a:lnTo>
                  <a:pt x="406679" y="154490"/>
                </a:lnTo>
              </a:path>
            </a:pathLst>
          </a:custGeom>
          <a:ln w="11445">
            <a:solidFill>
              <a:srgbClr val="3366FF"/>
            </a:solidFill>
          </a:ln>
        </p:spPr>
        <p:txBody>
          <a:bodyPr wrap="square" lIns="0" tIns="0" rIns="0" bIns="0" rtlCol="0"/>
          <a:lstStyle/>
          <a:p>
            <a:endParaRPr dirty="0"/>
          </a:p>
        </p:txBody>
      </p:sp>
      <p:sp>
        <p:nvSpPr>
          <p:cNvPr id="62" name="object 62"/>
          <p:cNvSpPr/>
          <p:nvPr/>
        </p:nvSpPr>
        <p:spPr>
          <a:xfrm>
            <a:off x="2749882" y="4926974"/>
            <a:ext cx="407034" cy="126364"/>
          </a:xfrm>
          <a:custGeom>
            <a:avLst/>
            <a:gdLst/>
            <a:ahLst/>
            <a:cxnLst/>
            <a:rect l="l" t="t" r="r" b="b"/>
            <a:pathLst>
              <a:path w="407035" h="126364">
                <a:moveTo>
                  <a:pt x="0" y="0"/>
                </a:moveTo>
                <a:lnTo>
                  <a:pt x="406679" y="125880"/>
                </a:lnTo>
              </a:path>
            </a:pathLst>
          </a:custGeom>
          <a:ln w="11444">
            <a:solidFill>
              <a:srgbClr val="3366FF"/>
            </a:solidFill>
          </a:ln>
        </p:spPr>
        <p:txBody>
          <a:bodyPr wrap="square" lIns="0" tIns="0" rIns="0" bIns="0" rtlCol="0"/>
          <a:lstStyle/>
          <a:p>
            <a:endParaRPr dirty="0"/>
          </a:p>
        </p:txBody>
      </p:sp>
      <p:sp>
        <p:nvSpPr>
          <p:cNvPr id="63" name="object 63"/>
          <p:cNvSpPr/>
          <p:nvPr/>
        </p:nvSpPr>
        <p:spPr>
          <a:xfrm>
            <a:off x="3156562" y="5052855"/>
            <a:ext cx="813435" cy="172085"/>
          </a:xfrm>
          <a:custGeom>
            <a:avLst/>
            <a:gdLst/>
            <a:ahLst/>
            <a:cxnLst/>
            <a:rect l="l" t="t" r="r" b="b"/>
            <a:pathLst>
              <a:path w="813435" h="172085">
                <a:moveTo>
                  <a:pt x="0" y="0"/>
                </a:moveTo>
                <a:lnTo>
                  <a:pt x="813358" y="171655"/>
                </a:lnTo>
              </a:path>
            </a:pathLst>
          </a:custGeom>
          <a:ln w="11444">
            <a:solidFill>
              <a:srgbClr val="3366FF"/>
            </a:solidFill>
          </a:ln>
        </p:spPr>
        <p:txBody>
          <a:bodyPr wrap="square" lIns="0" tIns="0" rIns="0" bIns="0" rtlCol="0"/>
          <a:lstStyle/>
          <a:p>
            <a:endParaRPr dirty="0"/>
          </a:p>
        </p:txBody>
      </p:sp>
      <p:sp>
        <p:nvSpPr>
          <p:cNvPr id="64" name="object 64"/>
          <p:cNvSpPr/>
          <p:nvPr/>
        </p:nvSpPr>
        <p:spPr>
          <a:xfrm>
            <a:off x="3969920" y="5224512"/>
            <a:ext cx="819150" cy="23495"/>
          </a:xfrm>
          <a:custGeom>
            <a:avLst/>
            <a:gdLst/>
            <a:ahLst/>
            <a:cxnLst/>
            <a:rect l="l" t="t" r="r" b="b"/>
            <a:pathLst>
              <a:path w="819150" h="23495">
                <a:moveTo>
                  <a:pt x="0" y="0"/>
                </a:moveTo>
                <a:lnTo>
                  <a:pt x="819086" y="22887"/>
                </a:lnTo>
              </a:path>
            </a:pathLst>
          </a:custGeom>
          <a:ln w="11443">
            <a:solidFill>
              <a:srgbClr val="3366FF"/>
            </a:solidFill>
          </a:ln>
        </p:spPr>
        <p:txBody>
          <a:bodyPr wrap="square" lIns="0" tIns="0" rIns="0" bIns="0" rtlCol="0"/>
          <a:lstStyle/>
          <a:p>
            <a:endParaRPr dirty="0"/>
          </a:p>
        </p:txBody>
      </p:sp>
      <p:sp>
        <p:nvSpPr>
          <p:cNvPr id="65" name="object 65"/>
          <p:cNvSpPr/>
          <p:nvPr/>
        </p:nvSpPr>
        <p:spPr>
          <a:xfrm>
            <a:off x="4789007" y="5247400"/>
            <a:ext cx="813435" cy="34925"/>
          </a:xfrm>
          <a:custGeom>
            <a:avLst/>
            <a:gdLst/>
            <a:ahLst/>
            <a:cxnLst/>
            <a:rect l="l" t="t" r="r" b="b"/>
            <a:pathLst>
              <a:path w="813435" h="34925">
                <a:moveTo>
                  <a:pt x="0" y="0"/>
                </a:moveTo>
                <a:lnTo>
                  <a:pt x="813358" y="34331"/>
                </a:lnTo>
              </a:path>
            </a:pathLst>
          </a:custGeom>
          <a:ln w="11443">
            <a:solidFill>
              <a:srgbClr val="3366FF"/>
            </a:solidFill>
          </a:ln>
        </p:spPr>
        <p:txBody>
          <a:bodyPr wrap="square" lIns="0" tIns="0" rIns="0" bIns="0" rtlCol="0"/>
          <a:lstStyle/>
          <a:p>
            <a:endParaRPr dirty="0"/>
          </a:p>
        </p:txBody>
      </p:sp>
      <p:sp>
        <p:nvSpPr>
          <p:cNvPr id="66" name="object 66"/>
          <p:cNvSpPr/>
          <p:nvPr/>
        </p:nvSpPr>
        <p:spPr>
          <a:xfrm>
            <a:off x="5602366" y="5281732"/>
            <a:ext cx="813435" cy="57785"/>
          </a:xfrm>
          <a:custGeom>
            <a:avLst/>
            <a:gdLst/>
            <a:ahLst/>
            <a:cxnLst/>
            <a:rect l="l" t="t" r="r" b="b"/>
            <a:pathLst>
              <a:path w="813435" h="57785">
                <a:moveTo>
                  <a:pt x="0" y="0"/>
                </a:moveTo>
                <a:lnTo>
                  <a:pt x="813358" y="57218"/>
                </a:lnTo>
              </a:path>
            </a:pathLst>
          </a:custGeom>
          <a:ln w="11443">
            <a:solidFill>
              <a:srgbClr val="3366FF"/>
            </a:solidFill>
          </a:ln>
        </p:spPr>
        <p:txBody>
          <a:bodyPr wrap="square" lIns="0" tIns="0" rIns="0" bIns="0" rtlCol="0"/>
          <a:lstStyle/>
          <a:p>
            <a:endParaRPr dirty="0"/>
          </a:p>
        </p:txBody>
      </p:sp>
      <p:sp>
        <p:nvSpPr>
          <p:cNvPr id="67" name="object 67"/>
          <p:cNvSpPr/>
          <p:nvPr/>
        </p:nvSpPr>
        <p:spPr>
          <a:xfrm>
            <a:off x="6415725" y="5338951"/>
            <a:ext cx="813435" cy="86360"/>
          </a:xfrm>
          <a:custGeom>
            <a:avLst/>
            <a:gdLst/>
            <a:ahLst/>
            <a:cxnLst/>
            <a:rect l="l" t="t" r="r" b="b"/>
            <a:pathLst>
              <a:path w="813434" h="86360">
                <a:moveTo>
                  <a:pt x="0" y="0"/>
                </a:moveTo>
                <a:lnTo>
                  <a:pt x="813358" y="85827"/>
                </a:lnTo>
              </a:path>
            </a:pathLst>
          </a:custGeom>
          <a:ln w="11443">
            <a:solidFill>
              <a:srgbClr val="3366FF"/>
            </a:solidFill>
          </a:ln>
        </p:spPr>
        <p:txBody>
          <a:bodyPr wrap="square" lIns="0" tIns="0" rIns="0" bIns="0" rtlCol="0"/>
          <a:lstStyle/>
          <a:p>
            <a:endParaRPr dirty="0"/>
          </a:p>
        </p:txBody>
      </p:sp>
      <p:sp>
        <p:nvSpPr>
          <p:cNvPr id="68" name="object 68"/>
          <p:cNvSpPr/>
          <p:nvPr/>
        </p:nvSpPr>
        <p:spPr>
          <a:xfrm>
            <a:off x="7229084" y="5424780"/>
            <a:ext cx="813435" cy="103505"/>
          </a:xfrm>
          <a:custGeom>
            <a:avLst/>
            <a:gdLst/>
            <a:ahLst/>
            <a:cxnLst/>
            <a:rect l="l" t="t" r="r" b="b"/>
            <a:pathLst>
              <a:path w="813434" h="103504">
                <a:moveTo>
                  <a:pt x="0" y="0"/>
                </a:moveTo>
                <a:lnTo>
                  <a:pt x="813358" y="102993"/>
                </a:lnTo>
              </a:path>
            </a:pathLst>
          </a:custGeom>
          <a:ln w="11443">
            <a:solidFill>
              <a:srgbClr val="3366FF"/>
            </a:solidFill>
          </a:ln>
        </p:spPr>
        <p:txBody>
          <a:bodyPr wrap="square" lIns="0" tIns="0" rIns="0" bIns="0" rtlCol="0"/>
          <a:lstStyle/>
          <a:p>
            <a:endParaRPr dirty="0"/>
          </a:p>
        </p:txBody>
      </p:sp>
      <p:sp>
        <p:nvSpPr>
          <p:cNvPr id="69" name="object 69"/>
          <p:cNvSpPr/>
          <p:nvPr/>
        </p:nvSpPr>
        <p:spPr>
          <a:xfrm>
            <a:off x="1529844" y="2798449"/>
            <a:ext cx="407034" cy="829944"/>
          </a:xfrm>
          <a:custGeom>
            <a:avLst/>
            <a:gdLst/>
            <a:ahLst/>
            <a:cxnLst/>
            <a:rect l="l" t="t" r="r" b="b"/>
            <a:pathLst>
              <a:path w="407035" h="829945">
                <a:moveTo>
                  <a:pt x="0" y="0"/>
                </a:moveTo>
                <a:lnTo>
                  <a:pt x="406679" y="829668"/>
                </a:lnTo>
              </a:path>
            </a:pathLst>
          </a:custGeom>
          <a:ln w="11453">
            <a:solidFill>
              <a:srgbClr val="FF00FF"/>
            </a:solidFill>
          </a:ln>
        </p:spPr>
        <p:txBody>
          <a:bodyPr wrap="square" lIns="0" tIns="0" rIns="0" bIns="0" rtlCol="0"/>
          <a:lstStyle/>
          <a:p>
            <a:endParaRPr dirty="0"/>
          </a:p>
        </p:txBody>
      </p:sp>
      <p:sp>
        <p:nvSpPr>
          <p:cNvPr id="70" name="object 70"/>
          <p:cNvSpPr/>
          <p:nvPr/>
        </p:nvSpPr>
        <p:spPr>
          <a:xfrm>
            <a:off x="1936523" y="3628119"/>
            <a:ext cx="407034" cy="452120"/>
          </a:xfrm>
          <a:custGeom>
            <a:avLst/>
            <a:gdLst/>
            <a:ahLst/>
            <a:cxnLst/>
            <a:rect l="l" t="t" r="r" b="b"/>
            <a:pathLst>
              <a:path w="407035" h="452120">
                <a:moveTo>
                  <a:pt x="0" y="0"/>
                </a:moveTo>
                <a:lnTo>
                  <a:pt x="406679" y="452026"/>
                </a:lnTo>
              </a:path>
            </a:pathLst>
          </a:custGeom>
          <a:ln w="11450">
            <a:solidFill>
              <a:srgbClr val="FF00FF"/>
            </a:solidFill>
          </a:ln>
        </p:spPr>
        <p:txBody>
          <a:bodyPr wrap="square" lIns="0" tIns="0" rIns="0" bIns="0" rtlCol="0"/>
          <a:lstStyle/>
          <a:p>
            <a:endParaRPr dirty="0"/>
          </a:p>
        </p:txBody>
      </p:sp>
      <p:sp>
        <p:nvSpPr>
          <p:cNvPr id="71" name="object 71"/>
          <p:cNvSpPr/>
          <p:nvPr/>
        </p:nvSpPr>
        <p:spPr>
          <a:xfrm>
            <a:off x="2343203" y="4080146"/>
            <a:ext cx="407034" cy="326390"/>
          </a:xfrm>
          <a:custGeom>
            <a:avLst/>
            <a:gdLst/>
            <a:ahLst/>
            <a:cxnLst/>
            <a:rect l="l" t="t" r="r" b="b"/>
            <a:pathLst>
              <a:path w="407035" h="326389">
                <a:moveTo>
                  <a:pt x="0" y="0"/>
                </a:moveTo>
                <a:lnTo>
                  <a:pt x="406679" y="326145"/>
                </a:lnTo>
              </a:path>
            </a:pathLst>
          </a:custGeom>
          <a:ln w="11448">
            <a:solidFill>
              <a:srgbClr val="FF00FF"/>
            </a:solidFill>
          </a:ln>
        </p:spPr>
        <p:txBody>
          <a:bodyPr wrap="square" lIns="0" tIns="0" rIns="0" bIns="0" rtlCol="0"/>
          <a:lstStyle/>
          <a:p>
            <a:endParaRPr dirty="0"/>
          </a:p>
        </p:txBody>
      </p:sp>
      <p:sp>
        <p:nvSpPr>
          <p:cNvPr id="72" name="object 72"/>
          <p:cNvSpPr/>
          <p:nvPr/>
        </p:nvSpPr>
        <p:spPr>
          <a:xfrm>
            <a:off x="2749882" y="4406293"/>
            <a:ext cx="407034" cy="246379"/>
          </a:xfrm>
          <a:custGeom>
            <a:avLst/>
            <a:gdLst/>
            <a:ahLst/>
            <a:cxnLst/>
            <a:rect l="l" t="t" r="r" b="b"/>
            <a:pathLst>
              <a:path w="407035" h="246379">
                <a:moveTo>
                  <a:pt x="0" y="0"/>
                </a:moveTo>
                <a:lnTo>
                  <a:pt x="406679" y="246039"/>
                </a:lnTo>
              </a:path>
            </a:pathLst>
          </a:custGeom>
          <a:ln w="11446">
            <a:solidFill>
              <a:srgbClr val="FF00FF"/>
            </a:solidFill>
          </a:ln>
        </p:spPr>
        <p:txBody>
          <a:bodyPr wrap="square" lIns="0" tIns="0" rIns="0" bIns="0" rtlCol="0"/>
          <a:lstStyle/>
          <a:p>
            <a:endParaRPr dirty="0"/>
          </a:p>
        </p:txBody>
      </p:sp>
      <p:sp>
        <p:nvSpPr>
          <p:cNvPr id="73" name="object 73"/>
          <p:cNvSpPr/>
          <p:nvPr/>
        </p:nvSpPr>
        <p:spPr>
          <a:xfrm>
            <a:off x="3156561" y="4652333"/>
            <a:ext cx="813435" cy="349250"/>
          </a:xfrm>
          <a:custGeom>
            <a:avLst/>
            <a:gdLst/>
            <a:ahLst/>
            <a:cxnLst/>
            <a:rect l="l" t="t" r="r" b="b"/>
            <a:pathLst>
              <a:path w="813435" h="349250">
                <a:moveTo>
                  <a:pt x="0" y="0"/>
                </a:moveTo>
                <a:lnTo>
                  <a:pt x="813358" y="349033"/>
                </a:lnTo>
              </a:path>
            </a:pathLst>
          </a:custGeom>
          <a:ln w="11445">
            <a:solidFill>
              <a:srgbClr val="FF00FF"/>
            </a:solidFill>
          </a:ln>
        </p:spPr>
        <p:txBody>
          <a:bodyPr wrap="square" lIns="0" tIns="0" rIns="0" bIns="0" rtlCol="0"/>
          <a:lstStyle/>
          <a:p>
            <a:endParaRPr dirty="0"/>
          </a:p>
        </p:txBody>
      </p:sp>
      <p:sp>
        <p:nvSpPr>
          <p:cNvPr id="74" name="object 74"/>
          <p:cNvSpPr/>
          <p:nvPr/>
        </p:nvSpPr>
        <p:spPr>
          <a:xfrm>
            <a:off x="3969920" y="5001367"/>
            <a:ext cx="819150" cy="103505"/>
          </a:xfrm>
          <a:custGeom>
            <a:avLst/>
            <a:gdLst/>
            <a:ahLst/>
            <a:cxnLst/>
            <a:rect l="l" t="t" r="r" b="b"/>
            <a:pathLst>
              <a:path w="819150" h="103504">
                <a:moveTo>
                  <a:pt x="0" y="0"/>
                </a:moveTo>
                <a:lnTo>
                  <a:pt x="819086" y="102993"/>
                </a:lnTo>
              </a:path>
            </a:pathLst>
          </a:custGeom>
          <a:ln w="11443">
            <a:solidFill>
              <a:srgbClr val="FF00FF"/>
            </a:solidFill>
          </a:ln>
        </p:spPr>
        <p:txBody>
          <a:bodyPr wrap="square" lIns="0" tIns="0" rIns="0" bIns="0" rtlCol="0"/>
          <a:lstStyle/>
          <a:p>
            <a:endParaRPr dirty="0"/>
          </a:p>
        </p:txBody>
      </p:sp>
      <p:sp>
        <p:nvSpPr>
          <p:cNvPr id="75" name="object 75"/>
          <p:cNvSpPr/>
          <p:nvPr/>
        </p:nvSpPr>
        <p:spPr>
          <a:xfrm>
            <a:off x="4789007" y="5104361"/>
            <a:ext cx="813435" cy="86360"/>
          </a:xfrm>
          <a:custGeom>
            <a:avLst/>
            <a:gdLst/>
            <a:ahLst/>
            <a:cxnLst/>
            <a:rect l="l" t="t" r="r" b="b"/>
            <a:pathLst>
              <a:path w="813435" h="86360">
                <a:moveTo>
                  <a:pt x="0" y="0"/>
                </a:moveTo>
                <a:lnTo>
                  <a:pt x="813358" y="85827"/>
                </a:lnTo>
              </a:path>
            </a:pathLst>
          </a:custGeom>
          <a:ln w="11443">
            <a:solidFill>
              <a:srgbClr val="FF00FF"/>
            </a:solidFill>
          </a:ln>
        </p:spPr>
        <p:txBody>
          <a:bodyPr wrap="square" lIns="0" tIns="0" rIns="0" bIns="0" rtlCol="0"/>
          <a:lstStyle/>
          <a:p>
            <a:endParaRPr dirty="0"/>
          </a:p>
        </p:txBody>
      </p:sp>
      <p:sp>
        <p:nvSpPr>
          <p:cNvPr id="76" name="object 76"/>
          <p:cNvSpPr/>
          <p:nvPr/>
        </p:nvSpPr>
        <p:spPr>
          <a:xfrm>
            <a:off x="5602366" y="5190190"/>
            <a:ext cx="813435" cy="92075"/>
          </a:xfrm>
          <a:custGeom>
            <a:avLst/>
            <a:gdLst/>
            <a:ahLst/>
            <a:cxnLst/>
            <a:rect l="l" t="t" r="r" b="b"/>
            <a:pathLst>
              <a:path w="813435" h="92075">
                <a:moveTo>
                  <a:pt x="0" y="0"/>
                </a:moveTo>
                <a:lnTo>
                  <a:pt x="813358" y="91549"/>
                </a:lnTo>
              </a:path>
            </a:pathLst>
          </a:custGeom>
          <a:ln w="11443">
            <a:solidFill>
              <a:srgbClr val="FF00FF"/>
            </a:solidFill>
          </a:ln>
        </p:spPr>
        <p:txBody>
          <a:bodyPr wrap="square" lIns="0" tIns="0" rIns="0" bIns="0" rtlCol="0"/>
          <a:lstStyle/>
          <a:p>
            <a:endParaRPr dirty="0"/>
          </a:p>
        </p:txBody>
      </p:sp>
      <p:sp>
        <p:nvSpPr>
          <p:cNvPr id="77" name="object 77"/>
          <p:cNvSpPr/>
          <p:nvPr/>
        </p:nvSpPr>
        <p:spPr>
          <a:xfrm>
            <a:off x="6415724" y="5281740"/>
            <a:ext cx="813435" cy="109220"/>
          </a:xfrm>
          <a:custGeom>
            <a:avLst/>
            <a:gdLst/>
            <a:ahLst/>
            <a:cxnLst/>
            <a:rect l="l" t="t" r="r" b="b"/>
            <a:pathLst>
              <a:path w="813434" h="109220">
                <a:moveTo>
                  <a:pt x="0" y="0"/>
                </a:moveTo>
                <a:lnTo>
                  <a:pt x="813358" y="108715"/>
                </a:lnTo>
              </a:path>
            </a:pathLst>
          </a:custGeom>
          <a:ln w="11443">
            <a:solidFill>
              <a:srgbClr val="FF00FF"/>
            </a:solidFill>
          </a:ln>
        </p:spPr>
        <p:txBody>
          <a:bodyPr wrap="square" lIns="0" tIns="0" rIns="0" bIns="0" rtlCol="0"/>
          <a:lstStyle/>
          <a:p>
            <a:endParaRPr dirty="0"/>
          </a:p>
        </p:txBody>
      </p:sp>
      <p:sp>
        <p:nvSpPr>
          <p:cNvPr id="78" name="object 78"/>
          <p:cNvSpPr/>
          <p:nvPr/>
        </p:nvSpPr>
        <p:spPr>
          <a:xfrm>
            <a:off x="7229083" y="5390456"/>
            <a:ext cx="813435" cy="114935"/>
          </a:xfrm>
          <a:custGeom>
            <a:avLst/>
            <a:gdLst/>
            <a:ahLst/>
            <a:cxnLst/>
            <a:rect l="l" t="t" r="r" b="b"/>
            <a:pathLst>
              <a:path w="813434" h="114935">
                <a:moveTo>
                  <a:pt x="0" y="0"/>
                </a:moveTo>
                <a:lnTo>
                  <a:pt x="813358" y="114437"/>
                </a:lnTo>
              </a:path>
            </a:pathLst>
          </a:custGeom>
          <a:ln w="11443">
            <a:solidFill>
              <a:srgbClr val="FF00FF"/>
            </a:solidFill>
          </a:ln>
        </p:spPr>
        <p:txBody>
          <a:bodyPr wrap="square" lIns="0" tIns="0" rIns="0" bIns="0" rtlCol="0"/>
          <a:lstStyle/>
          <a:p>
            <a:endParaRPr dirty="0"/>
          </a:p>
        </p:txBody>
      </p:sp>
      <p:sp>
        <p:nvSpPr>
          <p:cNvPr id="79" name="object 79"/>
          <p:cNvSpPr/>
          <p:nvPr/>
        </p:nvSpPr>
        <p:spPr>
          <a:xfrm>
            <a:off x="1486886" y="4065846"/>
            <a:ext cx="85915" cy="85830"/>
          </a:xfrm>
          <a:prstGeom prst="rect">
            <a:avLst/>
          </a:prstGeom>
          <a:blipFill>
            <a:blip r:embed="rId3" cstate="print"/>
            <a:stretch>
              <a:fillRect/>
            </a:stretch>
          </a:blipFill>
        </p:spPr>
        <p:txBody>
          <a:bodyPr wrap="square" lIns="0" tIns="0" rIns="0" bIns="0" rtlCol="0"/>
          <a:lstStyle/>
          <a:p>
            <a:endParaRPr dirty="0"/>
          </a:p>
        </p:txBody>
      </p:sp>
      <p:sp>
        <p:nvSpPr>
          <p:cNvPr id="80" name="object 80"/>
          <p:cNvSpPr/>
          <p:nvPr/>
        </p:nvSpPr>
        <p:spPr>
          <a:xfrm>
            <a:off x="1893566" y="4512136"/>
            <a:ext cx="85915" cy="85830"/>
          </a:xfrm>
          <a:prstGeom prst="rect">
            <a:avLst/>
          </a:prstGeom>
          <a:blipFill>
            <a:blip r:embed="rId3" cstate="print"/>
            <a:stretch>
              <a:fillRect/>
            </a:stretch>
          </a:blipFill>
        </p:spPr>
        <p:txBody>
          <a:bodyPr wrap="square" lIns="0" tIns="0" rIns="0" bIns="0" rtlCol="0"/>
          <a:lstStyle/>
          <a:p>
            <a:endParaRPr dirty="0"/>
          </a:p>
        </p:txBody>
      </p:sp>
      <p:sp>
        <p:nvSpPr>
          <p:cNvPr id="81" name="object 81"/>
          <p:cNvSpPr/>
          <p:nvPr/>
        </p:nvSpPr>
        <p:spPr>
          <a:xfrm>
            <a:off x="2300246" y="4729567"/>
            <a:ext cx="85915" cy="85830"/>
          </a:xfrm>
          <a:prstGeom prst="rect">
            <a:avLst/>
          </a:prstGeom>
          <a:blipFill>
            <a:blip r:embed="rId3" cstate="print"/>
            <a:stretch>
              <a:fillRect/>
            </a:stretch>
          </a:blipFill>
        </p:spPr>
        <p:txBody>
          <a:bodyPr wrap="square" lIns="0" tIns="0" rIns="0" bIns="0" rtlCol="0"/>
          <a:lstStyle/>
          <a:p>
            <a:endParaRPr dirty="0"/>
          </a:p>
        </p:txBody>
      </p:sp>
      <p:sp>
        <p:nvSpPr>
          <p:cNvPr id="82" name="object 82"/>
          <p:cNvSpPr/>
          <p:nvPr/>
        </p:nvSpPr>
        <p:spPr>
          <a:xfrm>
            <a:off x="2706925" y="4884057"/>
            <a:ext cx="85915" cy="85830"/>
          </a:xfrm>
          <a:prstGeom prst="rect">
            <a:avLst/>
          </a:prstGeom>
          <a:blipFill>
            <a:blip r:embed="rId3" cstate="print"/>
            <a:stretch>
              <a:fillRect/>
            </a:stretch>
          </a:blipFill>
        </p:spPr>
        <p:txBody>
          <a:bodyPr wrap="square" lIns="0" tIns="0" rIns="0" bIns="0" rtlCol="0"/>
          <a:lstStyle/>
          <a:p>
            <a:endParaRPr dirty="0"/>
          </a:p>
        </p:txBody>
      </p:sp>
      <p:sp>
        <p:nvSpPr>
          <p:cNvPr id="83" name="object 83"/>
          <p:cNvSpPr/>
          <p:nvPr/>
        </p:nvSpPr>
        <p:spPr>
          <a:xfrm>
            <a:off x="3113604" y="5009937"/>
            <a:ext cx="85915" cy="85830"/>
          </a:xfrm>
          <a:prstGeom prst="rect">
            <a:avLst/>
          </a:prstGeom>
          <a:blipFill>
            <a:blip r:embed="rId3" cstate="print"/>
            <a:stretch>
              <a:fillRect/>
            </a:stretch>
          </a:blipFill>
        </p:spPr>
        <p:txBody>
          <a:bodyPr wrap="square" lIns="0" tIns="0" rIns="0" bIns="0" rtlCol="0"/>
          <a:lstStyle/>
          <a:p>
            <a:endParaRPr dirty="0"/>
          </a:p>
        </p:txBody>
      </p:sp>
      <p:sp>
        <p:nvSpPr>
          <p:cNvPr id="84" name="object 84"/>
          <p:cNvSpPr/>
          <p:nvPr/>
        </p:nvSpPr>
        <p:spPr>
          <a:xfrm>
            <a:off x="3926963" y="5181593"/>
            <a:ext cx="85915" cy="85830"/>
          </a:xfrm>
          <a:prstGeom prst="rect">
            <a:avLst/>
          </a:prstGeom>
          <a:blipFill>
            <a:blip r:embed="rId4" cstate="print"/>
            <a:stretch>
              <a:fillRect/>
            </a:stretch>
          </a:blipFill>
        </p:spPr>
        <p:txBody>
          <a:bodyPr wrap="square" lIns="0" tIns="0" rIns="0" bIns="0" rtlCol="0"/>
          <a:lstStyle/>
          <a:p>
            <a:endParaRPr dirty="0"/>
          </a:p>
        </p:txBody>
      </p:sp>
      <p:sp>
        <p:nvSpPr>
          <p:cNvPr id="85" name="object 85"/>
          <p:cNvSpPr/>
          <p:nvPr/>
        </p:nvSpPr>
        <p:spPr>
          <a:xfrm>
            <a:off x="4746050" y="5204481"/>
            <a:ext cx="85915" cy="85830"/>
          </a:xfrm>
          <a:prstGeom prst="rect">
            <a:avLst/>
          </a:prstGeom>
          <a:blipFill>
            <a:blip r:embed="rId4" cstate="print"/>
            <a:stretch>
              <a:fillRect/>
            </a:stretch>
          </a:blipFill>
        </p:spPr>
        <p:txBody>
          <a:bodyPr wrap="square" lIns="0" tIns="0" rIns="0" bIns="0" rtlCol="0"/>
          <a:lstStyle/>
          <a:p>
            <a:endParaRPr dirty="0"/>
          </a:p>
        </p:txBody>
      </p:sp>
      <p:sp>
        <p:nvSpPr>
          <p:cNvPr id="86" name="object 86"/>
          <p:cNvSpPr/>
          <p:nvPr/>
        </p:nvSpPr>
        <p:spPr>
          <a:xfrm>
            <a:off x="5562270" y="5241675"/>
            <a:ext cx="80645" cy="80645"/>
          </a:xfrm>
          <a:custGeom>
            <a:avLst/>
            <a:gdLst/>
            <a:ahLst/>
            <a:cxnLst/>
            <a:rect l="l" t="t" r="r" b="b"/>
            <a:pathLst>
              <a:path w="80645" h="80645">
                <a:moveTo>
                  <a:pt x="40095" y="80105"/>
                </a:moveTo>
                <a:lnTo>
                  <a:pt x="0" y="40052"/>
                </a:lnTo>
                <a:lnTo>
                  <a:pt x="40095" y="0"/>
                </a:lnTo>
                <a:lnTo>
                  <a:pt x="80190" y="40052"/>
                </a:lnTo>
                <a:lnTo>
                  <a:pt x="40095" y="80105"/>
                </a:lnTo>
                <a:close/>
              </a:path>
            </a:pathLst>
          </a:custGeom>
          <a:solidFill>
            <a:srgbClr val="3366FF"/>
          </a:solidFill>
        </p:spPr>
        <p:txBody>
          <a:bodyPr wrap="square" lIns="0" tIns="0" rIns="0" bIns="0" rtlCol="0"/>
          <a:lstStyle/>
          <a:p>
            <a:endParaRPr dirty="0"/>
          </a:p>
        </p:txBody>
      </p:sp>
      <p:sp>
        <p:nvSpPr>
          <p:cNvPr id="87" name="object 87"/>
          <p:cNvSpPr/>
          <p:nvPr/>
        </p:nvSpPr>
        <p:spPr>
          <a:xfrm>
            <a:off x="5562271" y="5241674"/>
            <a:ext cx="80645" cy="80645"/>
          </a:xfrm>
          <a:custGeom>
            <a:avLst/>
            <a:gdLst/>
            <a:ahLst/>
            <a:cxnLst/>
            <a:rect l="l" t="t" r="r" b="b"/>
            <a:pathLst>
              <a:path w="80645" h="80645">
                <a:moveTo>
                  <a:pt x="40095" y="0"/>
                </a:moveTo>
                <a:lnTo>
                  <a:pt x="80190" y="40052"/>
                </a:lnTo>
                <a:lnTo>
                  <a:pt x="40095" y="80105"/>
                </a:lnTo>
                <a:lnTo>
                  <a:pt x="0" y="40052"/>
                </a:lnTo>
                <a:lnTo>
                  <a:pt x="40095" y="0"/>
                </a:lnTo>
                <a:close/>
              </a:path>
            </a:pathLst>
          </a:custGeom>
          <a:ln w="5724">
            <a:solidFill>
              <a:srgbClr val="3366FF"/>
            </a:solidFill>
          </a:ln>
        </p:spPr>
        <p:txBody>
          <a:bodyPr wrap="square" lIns="0" tIns="0" rIns="0" bIns="0" rtlCol="0"/>
          <a:lstStyle/>
          <a:p>
            <a:endParaRPr dirty="0"/>
          </a:p>
        </p:txBody>
      </p:sp>
      <p:sp>
        <p:nvSpPr>
          <p:cNvPr id="88" name="object 88"/>
          <p:cNvSpPr/>
          <p:nvPr/>
        </p:nvSpPr>
        <p:spPr>
          <a:xfrm>
            <a:off x="6375630" y="5298893"/>
            <a:ext cx="80645" cy="80645"/>
          </a:xfrm>
          <a:custGeom>
            <a:avLst/>
            <a:gdLst/>
            <a:ahLst/>
            <a:cxnLst/>
            <a:rect l="l" t="t" r="r" b="b"/>
            <a:pathLst>
              <a:path w="80645" h="80645">
                <a:moveTo>
                  <a:pt x="40095" y="80105"/>
                </a:moveTo>
                <a:lnTo>
                  <a:pt x="0" y="40052"/>
                </a:lnTo>
                <a:lnTo>
                  <a:pt x="40095" y="0"/>
                </a:lnTo>
                <a:lnTo>
                  <a:pt x="80190" y="40052"/>
                </a:lnTo>
                <a:lnTo>
                  <a:pt x="40095" y="80105"/>
                </a:lnTo>
                <a:close/>
              </a:path>
            </a:pathLst>
          </a:custGeom>
          <a:solidFill>
            <a:srgbClr val="3366FF"/>
          </a:solidFill>
        </p:spPr>
        <p:txBody>
          <a:bodyPr wrap="square" lIns="0" tIns="0" rIns="0" bIns="0" rtlCol="0"/>
          <a:lstStyle/>
          <a:p>
            <a:endParaRPr dirty="0"/>
          </a:p>
        </p:txBody>
      </p:sp>
      <p:sp>
        <p:nvSpPr>
          <p:cNvPr id="89" name="object 89"/>
          <p:cNvSpPr/>
          <p:nvPr/>
        </p:nvSpPr>
        <p:spPr>
          <a:xfrm>
            <a:off x="6375630" y="5298893"/>
            <a:ext cx="80645" cy="80645"/>
          </a:xfrm>
          <a:custGeom>
            <a:avLst/>
            <a:gdLst/>
            <a:ahLst/>
            <a:cxnLst/>
            <a:rect l="l" t="t" r="r" b="b"/>
            <a:pathLst>
              <a:path w="80645" h="80645">
                <a:moveTo>
                  <a:pt x="40095" y="0"/>
                </a:moveTo>
                <a:lnTo>
                  <a:pt x="80190" y="40052"/>
                </a:lnTo>
                <a:lnTo>
                  <a:pt x="40095" y="80105"/>
                </a:lnTo>
                <a:lnTo>
                  <a:pt x="0" y="40052"/>
                </a:lnTo>
                <a:lnTo>
                  <a:pt x="40095" y="0"/>
                </a:lnTo>
                <a:close/>
              </a:path>
            </a:pathLst>
          </a:custGeom>
          <a:ln w="5724">
            <a:solidFill>
              <a:srgbClr val="3366FF"/>
            </a:solidFill>
          </a:ln>
        </p:spPr>
        <p:txBody>
          <a:bodyPr wrap="square" lIns="0" tIns="0" rIns="0" bIns="0" rtlCol="0"/>
          <a:lstStyle/>
          <a:p>
            <a:endParaRPr dirty="0"/>
          </a:p>
        </p:txBody>
      </p:sp>
      <p:sp>
        <p:nvSpPr>
          <p:cNvPr id="90" name="object 90"/>
          <p:cNvSpPr/>
          <p:nvPr/>
        </p:nvSpPr>
        <p:spPr>
          <a:xfrm>
            <a:off x="7188991" y="5384722"/>
            <a:ext cx="80645" cy="80645"/>
          </a:xfrm>
          <a:custGeom>
            <a:avLst/>
            <a:gdLst/>
            <a:ahLst/>
            <a:cxnLst/>
            <a:rect l="l" t="t" r="r" b="b"/>
            <a:pathLst>
              <a:path w="80645" h="80645">
                <a:moveTo>
                  <a:pt x="40089" y="80100"/>
                </a:moveTo>
                <a:lnTo>
                  <a:pt x="0" y="40052"/>
                </a:lnTo>
                <a:lnTo>
                  <a:pt x="40089" y="0"/>
                </a:lnTo>
                <a:lnTo>
                  <a:pt x="80190" y="40052"/>
                </a:lnTo>
                <a:lnTo>
                  <a:pt x="40089" y="80100"/>
                </a:lnTo>
                <a:close/>
              </a:path>
            </a:pathLst>
          </a:custGeom>
          <a:solidFill>
            <a:srgbClr val="3366FF"/>
          </a:solidFill>
        </p:spPr>
        <p:txBody>
          <a:bodyPr wrap="square" lIns="0" tIns="0" rIns="0" bIns="0" rtlCol="0"/>
          <a:lstStyle/>
          <a:p>
            <a:endParaRPr dirty="0"/>
          </a:p>
        </p:txBody>
      </p:sp>
      <p:sp>
        <p:nvSpPr>
          <p:cNvPr id="91" name="object 91"/>
          <p:cNvSpPr/>
          <p:nvPr/>
        </p:nvSpPr>
        <p:spPr>
          <a:xfrm>
            <a:off x="7188989" y="5384720"/>
            <a:ext cx="80645" cy="80645"/>
          </a:xfrm>
          <a:custGeom>
            <a:avLst/>
            <a:gdLst/>
            <a:ahLst/>
            <a:cxnLst/>
            <a:rect l="l" t="t" r="r" b="b"/>
            <a:pathLst>
              <a:path w="80645" h="80645">
                <a:moveTo>
                  <a:pt x="40095" y="0"/>
                </a:moveTo>
                <a:lnTo>
                  <a:pt x="80190" y="40052"/>
                </a:lnTo>
                <a:lnTo>
                  <a:pt x="40095" y="80105"/>
                </a:lnTo>
                <a:lnTo>
                  <a:pt x="0" y="40052"/>
                </a:lnTo>
                <a:lnTo>
                  <a:pt x="40095" y="0"/>
                </a:lnTo>
                <a:close/>
              </a:path>
            </a:pathLst>
          </a:custGeom>
          <a:ln w="5724">
            <a:solidFill>
              <a:srgbClr val="3366FF"/>
            </a:solidFill>
          </a:ln>
        </p:spPr>
        <p:txBody>
          <a:bodyPr wrap="square" lIns="0" tIns="0" rIns="0" bIns="0" rtlCol="0"/>
          <a:lstStyle/>
          <a:p>
            <a:endParaRPr dirty="0"/>
          </a:p>
        </p:txBody>
      </p:sp>
      <p:sp>
        <p:nvSpPr>
          <p:cNvPr id="92" name="object 92"/>
          <p:cNvSpPr/>
          <p:nvPr/>
        </p:nvSpPr>
        <p:spPr>
          <a:xfrm>
            <a:off x="8002345" y="5487716"/>
            <a:ext cx="80645" cy="80645"/>
          </a:xfrm>
          <a:custGeom>
            <a:avLst/>
            <a:gdLst/>
            <a:ahLst/>
            <a:cxnLst/>
            <a:rect l="l" t="t" r="r" b="b"/>
            <a:pathLst>
              <a:path w="80645" h="80645">
                <a:moveTo>
                  <a:pt x="40095" y="80100"/>
                </a:moveTo>
                <a:lnTo>
                  <a:pt x="0" y="40052"/>
                </a:lnTo>
                <a:lnTo>
                  <a:pt x="40095" y="0"/>
                </a:lnTo>
                <a:lnTo>
                  <a:pt x="80190" y="40052"/>
                </a:lnTo>
                <a:lnTo>
                  <a:pt x="40095" y="80100"/>
                </a:lnTo>
                <a:close/>
              </a:path>
            </a:pathLst>
          </a:custGeom>
          <a:solidFill>
            <a:srgbClr val="3366FF"/>
          </a:solidFill>
        </p:spPr>
        <p:txBody>
          <a:bodyPr wrap="square" lIns="0" tIns="0" rIns="0" bIns="0" rtlCol="0"/>
          <a:lstStyle/>
          <a:p>
            <a:endParaRPr dirty="0"/>
          </a:p>
        </p:txBody>
      </p:sp>
      <p:sp>
        <p:nvSpPr>
          <p:cNvPr id="93" name="object 93"/>
          <p:cNvSpPr/>
          <p:nvPr/>
        </p:nvSpPr>
        <p:spPr>
          <a:xfrm>
            <a:off x="8002347" y="5487714"/>
            <a:ext cx="80645" cy="80645"/>
          </a:xfrm>
          <a:custGeom>
            <a:avLst/>
            <a:gdLst/>
            <a:ahLst/>
            <a:cxnLst/>
            <a:rect l="l" t="t" r="r" b="b"/>
            <a:pathLst>
              <a:path w="80645" h="80645">
                <a:moveTo>
                  <a:pt x="40095" y="0"/>
                </a:moveTo>
                <a:lnTo>
                  <a:pt x="80190" y="40052"/>
                </a:lnTo>
                <a:lnTo>
                  <a:pt x="40095" y="80105"/>
                </a:lnTo>
                <a:lnTo>
                  <a:pt x="0" y="40052"/>
                </a:lnTo>
                <a:lnTo>
                  <a:pt x="40095" y="0"/>
                </a:lnTo>
                <a:close/>
              </a:path>
            </a:pathLst>
          </a:custGeom>
          <a:ln w="5724">
            <a:solidFill>
              <a:srgbClr val="3366FF"/>
            </a:solidFill>
          </a:ln>
        </p:spPr>
        <p:txBody>
          <a:bodyPr wrap="square" lIns="0" tIns="0" rIns="0" bIns="0" rtlCol="0"/>
          <a:lstStyle/>
          <a:p>
            <a:endParaRPr dirty="0"/>
          </a:p>
        </p:txBody>
      </p:sp>
      <p:sp>
        <p:nvSpPr>
          <p:cNvPr id="94" name="object 94"/>
          <p:cNvSpPr/>
          <p:nvPr/>
        </p:nvSpPr>
        <p:spPr>
          <a:xfrm>
            <a:off x="1495474" y="2764110"/>
            <a:ext cx="63500" cy="63500"/>
          </a:xfrm>
          <a:custGeom>
            <a:avLst/>
            <a:gdLst/>
            <a:ahLst/>
            <a:cxnLst/>
            <a:rect l="l" t="t" r="r" b="b"/>
            <a:pathLst>
              <a:path w="63500" h="63500">
                <a:moveTo>
                  <a:pt x="0" y="0"/>
                </a:moveTo>
                <a:lnTo>
                  <a:pt x="63006" y="0"/>
                </a:lnTo>
                <a:lnTo>
                  <a:pt x="63006" y="62940"/>
                </a:lnTo>
                <a:lnTo>
                  <a:pt x="0" y="62940"/>
                </a:lnTo>
                <a:lnTo>
                  <a:pt x="0" y="0"/>
                </a:lnTo>
                <a:close/>
              </a:path>
            </a:pathLst>
          </a:custGeom>
          <a:solidFill>
            <a:srgbClr val="FF00FF"/>
          </a:solidFill>
        </p:spPr>
        <p:txBody>
          <a:bodyPr wrap="square" lIns="0" tIns="0" rIns="0" bIns="0" rtlCol="0"/>
          <a:lstStyle/>
          <a:p>
            <a:endParaRPr dirty="0"/>
          </a:p>
        </p:txBody>
      </p:sp>
      <p:sp>
        <p:nvSpPr>
          <p:cNvPr id="95" name="object 95"/>
          <p:cNvSpPr/>
          <p:nvPr/>
        </p:nvSpPr>
        <p:spPr>
          <a:xfrm>
            <a:off x="1495477" y="2764111"/>
            <a:ext cx="63500" cy="63500"/>
          </a:xfrm>
          <a:custGeom>
            <a:avLst/>
            <a:gdLst/>
            <a:ahLst/>
            <a:cxnLst/>
            <a:rect l="l" t="t" r="r" b="b"/>
            <a:pathLst>
              <a:path w="63500" h="63500">
                <a:moveTo>
                  <a:pt x="0" y="0"/>
                </a:moveTo>
                <a:lnTo>
                  <a:pt x="63006" y="0"/>
                </a:lnTo>
                <a:lnTo>
                  <a:pt x="63006" y="62940"/>
                </a:lnTo>
                <a:lnTo>
                  <a:pt x="0" y="62940"/>
                </a:lnTo>
                <a:lnTo>
                  <a:pt x="0" y="0"/>
                </a:lnTo>
                <a:close/>
              </a:path>
            </a:pathLst>
          </a:custGeom>
          <a:ln w="5724">
            <a:solidFill>
              <a:srgbClr val="FF00FF"/>
            </a:solidFill>
          </a:ln>
        </p:spPr>
        <p:txBody>
          <a:bodyPr wrap="square" lIns="0" tIns="0" rIns="0" bIns="0" rtlCol="0"/>
          <a:lstStyle/>
          <a:p>
            <a:endParaRPr dirty="0"/>
          </a:p>
        </p:txBody>
      </p:sp>
      <p:sp>
        <p:nvSpPr>
          <p:cNvPr id="96" name="object 96"/>
          <p:cNvSpPr/>
          <p:nvPr/>
        </p:nvSpPr>
        <p:spPr>
          <a:xfrm>
            <a:off x="1902154" y="3593779"/>
            <a:ext cx="63500" cy="63500"/>
          </a:xfrm>
          <a:custGeom>
            <a:avLst/>
            <a:gdLst/>
            <a:ahLst/>
            <a:cxnLst/>
            <a:rect l="l" t="t" r="r" b="b"/>
            <a:pathLst>
              <a:path w="63500" h="63500">
                <a:moveTo>
                  <a:pt x="0" y="0"/>
                </a:moveTo>
                <a:lnTo>
                  <a:pt x="63006" y="0"/>
                </a:lnTo>
                <a:lnTo>
                  <a:pt x="63006" y="62940"/>
                </a:lnTo>
                <a:lnTo>
                  <a:pt x="0" y="62940"/>
                </a:lnTo>
                <a:lnTo>
                  <a:pt x="0" y="0"/>
                </a:lnTo>
                <a:close/>
              </a:path>
            </a:pathLst>
          </a:custGeom>
          <a:solidFill>
            <a:srgbClr val="FF00FF"/>
          </a:solidFill>
        </p:spPr>
        <p:txBody>
          <a:bodyPr wrap="square" lIns="0" tIns="0" rIns="0" bIns="0" rtlCol="0"/>
          <a:lstStyle/>
          <a:p>
            <a:endParaRPr dirty="0"/>
          </a:p>
        </p:txBody>
      </p:sp>
      <p:sp>
        <p:nvSpPr>
          <p:cNvPr id="97" name="object 97"/>
          <p:cNvSpPr/>
          <p:nvPr/>
        </p:nvSpPr>
        <p:spPr>
          <a:xfrm>
            <a:off x="1902156" y="3593780"/>
            <a:ext cx="63500" cy="63500"/>
          </a:xfrm>
          <a:custGeom>
            <a:avLst/>
            <a:gdLst/>
            <a:ahLst/>
            <a:cxnLst/>
            <a:rect l="l" t="t" r="r" b="b"/>
            <a:pathLst>
              <a:path w="63500" h="63500">
                <a:moveTo>
                  <a:pt x="0" y="0"/>
                </a:moveTo>
                <a:lnTo>
                  <a:pt x="63006" y="0"/>
                </a:lnTo>
                <a:lnTo>
                  <a:pt x="63006" y="62940"/>
                </a:lnTo>
                <a:lnTo>
                  <a:pt x="0" y="62940"/>
                </a:lnTo>
                <a:lnTo>
                  <a:pt x="0" y="0"/>
                </a:lnTo>
                <a:close/>
              </a:path>
            </a:pathLst>
          </a:custGeom>
          <a:ln w="5724">
            <a:solidFill>
              <a:srgbClr val="FF00FF"/>
            </a:solidFill>
          </a:ln>
        </p:spPr>
        <p:txBody>
          <a:bodyPr wrap="square" lIns="0" tIns="0" rIns="0" bIns="0" rtlCol="0"/>
          <a:lstStyle/>
          <a:p>
            <a:endParaRPr dirty="0"/>
          </a:p>
        </p:txBody>
      </p:sp>
      <p:sp>
        <p:nvSpPr>
          <p:cNvPr id="98" name="object 98"/>
          <p:cNvSpPr/>
          <p:nvPr/>
        </p:nvSpPr>
        <p:spPr>
          <a:xfrm>
            <a:off x="2308833" y="4045806"/>
            <a:ext cx="63500" cy="63500"/>
          </a:xfrm>
          <a:custGeom>
            <a:avLst/>
            <a:gdLst/>
            <a:ahLst/>
            <a:cxnLst/>
            <a:rect l="l" t="t" r="r" b="b"/>
            <a:pathLst>
              <a:path w="63500" h="63500">
                <a:moveTo>
                  <a:pt x="0" y="0"/>
                </a:moveTo>
                <a:lnTo>
                  <a:pt x="63006" y="0"/>
                </a:lnTo>
                <a:lnTo>
                  <a:pt x="63006" y="62940"/>
                </a:lnTo>
                <a:lnTo>
                  <a:pt x="0" y="62940"/>
                </a:lnTo>
                <a:lnTo>
                  <a:pt x="0" y="0"/>
                </a:lnTo>
                <a:close/>
              </a:path>
            </a:pathLst>
          </a:custGeom>
          <a:solidFill>
            <a:srgbClr val="FF00FF"/>
          </a:solidFill>
        </p:spPr>
        <p:txBody>
          <a:bodyPr wrap="square" lIns="0" tIns="0" rIns="0" bIns="0" rtlCol="0"/>
          <a:lstStyle/>
          <a:p>
            <a:endParaRPr dirty="0"/>
          </a:p>
        </p:txBody>
      </p:sp>
      <p:sp>
        <p:nvSpPr>
          <p:cNvPr id="99" name="object 99"/>
          <p:cNvSpPr/>
          <p:nvPr/>
        </p:nvSpPr>
        <p:spPr>
          <a:xfrm>
            <a:off x="2308836" y="4045806"/>
            <a:ext cx="63500" cy="63500"/>
          </a:xfrm>
          <a:custGeom>
            <a:avLst/>
            <a:gdLst/>
            <a:ahLst/>
            <a:cxnLst/>
            <a:rect l="l" t="t" r="r" b="b"/>
            <a:pathLst>
              <a:path w="63500" h="63500">
                <a:moveTo>
                  <a:pt x="0" y="0"/>
                </a:moveTo>
                <a:lnTo>
                  <a:pt x="63006" y="0"/>
                </a:lnTo>
                <a:lnTo>
                  <a:pt x="63006" y="62940"/>
                </a:lnTo>
                <a:lnTo>
                  <a:pt x="0" y="62940"/>
                </a:lnTo>
                <a:lnTo>
                  <a:pt x="0" y="0"/>
                </a:lnTo>
                <a:close/>
              </a:path>
            </a:pathLst>
          </a:custGeom>
          <a:ln w="5724">
            <a:solidFill>
              <a:srgbClr val="FF00FF"/>
            </a:solidFill>
          </a:ln>
        </p:spPr>
        <p:txBody>
          <a:bodyPr wrap="square" lIns="0" tIns="0" rIns="0" bIns="0" rtlCol="0"/>
          <a:lstStyle/>
          <a:p>
            <a:endParaRPr dirty="0"/>
          </a:p>
        </p:txBody>
      </p:sp>
      <p:sp>
        <p:nvSpPr>
          <p:cNvPr id="100" name="object 100"/>
          <p:cNvSpPr/>
          <p:nvPr/>
        </p:nvSpPr>
        <p:spPr>
          <a:xfrm>
            <a:off x="2715518" y="4371952"/>
            <a:ext cx="63500" cy="63500"/>
          </a:xfrm>
          <a:custGeom>
            <a:avLst/>
            <a:gdLst/>
            <a:ahLst/>
            <a:cxnLst/>
            <a:rect l="l" t="t" r="r" b="b"/>
            <a:pathLst>
              <a:path w="63500" h="63500">
                <a:moveTo>
                  <a:pt x="0" y="0"/>
                </a:moveTo>
                <a:lnTo>
                  <a:pt x="63006" y="0"/>
                </a:lnTo>
                <a:lnTo>
                  <a:pt x="63006" y="62940"/>
                </a:lnTo>
                <a:lnTo>
                  <a:pt x="0" y="62940"/>
                </a:lnTo>
                <a:lnTo>
                  <a:pt x="0" y="0"/>
                </a:lnTo>
                <a:close/>
              </a:path>
            </a:pathLst>
          </a:custGeom>
          <a:solidFill>
            <a:srgbClr val="FF00FF"/>
          </a:solidFill>
        </p:spPr>
        <p:txBody>
          <a:bodyPr wrap="square" lIns="0" tIns="0" rIns="0" bIns="0" rtlCol="0"/>
          <a:lstStyle/>
          <a:p>
            <a:endParaRPr dirty="0"/>
          </a:p>
        </p:txBody>
      </p:sp>
      <p:sp>
        <p:nvSpPr>
          <p:cNvPr id="101" name="object 101"/>
          <p:cNvSpPr/>
          <p:nvPr/>
        </p:nvSpPr>
        <p:spPr>
          <a:xfrm>
            <a:off x="2715515" y="4371952"/>
            <a:ext cx="63500" cy="63500"/>
          </a:xfrm>
          <a:custGeom>
            <a:avLst/>
            <a:gdLst/>
            <a:ahLst/>
            <a:cxnLst/>
            <a:rect l="l" t="t" r="r" b="b"/>
            <a:pathLst>
              <a:path w="63500" h="63500">
                <a:moveTo>
                  <a:pt x="0" y="0"/>
                </a:moveTo>
                <a:lnTo>
                  <a:pt x="63006" y="0"/>
                </a:lnTo>
                <a:lnTo>
                  <a:pt x="63006" y="62940"/>
                </a:lnTo>
                <a:lnTo>
                  <a:pt x="0" y="62940"/>
                </a:lnTo>
                <a:lnTo>
                  <a:pt x="0" y="0"/>
                </a:lnTo>
                <a:close/>
              </a:path>
            </a:pathLst>
          </a:custGeom>
          <a:ln w="5724">
            <a:solidFill>
              <a:srgbClr val="FF00FF"/>
            </a:solidFill>
          </a:ln>
        </p:spPr>
        <p:txBody>
          <a:bodyPr wrap="square" lIns="0" tIns="0" rIns="0" bIns="0" rtlCol="0"/>
          <a:lstStyle/>
          <a:p>
            <a:endParaRPr dirty="0"/>
          </a:p>
        </p:txBody>
      </p:sp>
      <p:sp>
        <p:nvSpPr>
          <p:cNvPr id="102" name="object 102"/>
          <p:cNvSpPr/>
          <p:nvPr/>
        </p:nvSpPr>
        <p:spPr>
          <a:xfrm>
            <a:off x="3122197" y="4617991"/>
            <a:ext cx="63500" cy="63500"/>
          </a:xfrm>
          <a:custGeom>
            <a:avLst/>
            <a:gdLst/>
            <a:ahLst/>
            <a:cxnLst/>
            <a:rect l="l" t="t" r="r" b="b"/>
            <a:pathLst>
              <a:path w="63500" h="63500">
                <a:moveTo>
                  <a:pt x="0" y="0"/>
                </a:moveTo>
                <a:lnTo>
                  <a:pt x="63006" y="0"/>
                </a:lnTo>
                <a:lnTo>
                  <a:pt x="63006" y="62940"/>
                </a:lnTo>
                <a:lnTo>
                  <a:pt x="0" y="62940"/>
                </a:lnTo>
                <a:lnTo>
                  <a:pt x="0" y="0"/>
                </a:lnTo>
                <a:close/>
              </a:path>
            </a:pathLst>
          </a:custGeom>
          <a:solidFill>
            <a:srgbClr val="FF00FF"/>
          </a:solidFill>
        </p:spPr>
        <p:txBody>
          <a:bodyPr wrap="square" lIns="0" tIns="0" rIns="0" bIns="0" rtlCol="0"/>
          <a:lstStyle/>
          <a:p>
            <a:endParaRPr dirty="0"/>
          </a:p>
        </p:txBody>
      </p:sp>
      <p:sp>
        <p:nvSpPr>
          <p:cNvPr id="103" name="object 103"/>
          <p:cNvSpPr/>
          <p:nvPr/>
        </p:nvSpPr>
        <p:spPr>
          <a:xfrm>
            <a:off x="3122195" y="4617992"/>
            <a:ext cx="63500" cy="63500"/>
          </a:xfrm>
          <a:custGeom>
            <a:avLst/>
            <a:gdLst/>
            <a:ahLst/>
            <a:cxnLst/>
            <a:rect l="l" t="t" r="r" b="b"/>
            <a:pathLst>
              <a:path w="63500" h="63500">
                <a:moveTo>
                  <a:pt x="0" y="0"/>
                </a:moveTo>
                <a:lnTo>
                  <a:pt x="63006" y="0"/>
                </a:lnTo>
                <a:lnTo>
                  <a:pt x="63006" y="62940"/>
                </a:lnTo>
                <a:lnTo>
                  <a:pt x="0" y="62940"/>
                </a:lnTo>
                <a:lnTo>
                  <a:pt x="0" y="0"/>
                </a:lnTo>
                <a:close/>
              </a:path>
            </a:pathLst>
          </a:custGeom>
          <a:ln w="5724">
            <a:solidFill>
              <a:srgbClr val="FF00FF"/>
            </a:solidFill>
          </a:ln>
        </p:spPr>
        <p:txBody>
          <a:bodyPr wrap="square" lIns="0" tIns="0" rIns="0" bIns="0" rtlCol="0"/>
          <a:lstStyle/>
          <a:p>
            <a:endParaRPr dirty="0"/>
          </a:p>
        </p:txBody>
      </p:sp>
      <p:sp>
        <p:nvSpPr>
          <p:cNvPr id="104" name="object 104"/>
          <p:cNvSpPr/>
          <p:nvPr/>
        </p:nvSpPr>
        <p:spPr>
          <a:xfrm>
            <a:off x="3935556" y="4967025"/>
            <a:ext cx="63500" cy="63500"/>
          </a:xfrm>
          <a:custGeom>
            <a:avLst/>
            <a:gdLst/>
            <a:ahLst/>
            <a:cxnLst/>
            <a:rect l="l" t="t" r="r" b="b"/>
            <a:pathLst>
              <a:path w="63500" h="63500">
                <a:moveTo>
                  <a:pt x="0" y="0"/>
                </a:moveTo>
                <a:lnTo>
                  <a:pt x="63006" y="0"/>
                </a:lnTo>
                <a:lnTo>
                  <a:pt x="63006" y="62940"/>
                </a:lnTo>
                <a:lnTo>
                  <a:pt x="0" y="62940"/>
                </a:lnTo>
                <a:lnTo>
                  <a:pt x="0" y="0"/>
                </a:lnTo>
                <a:close/>
              </a:path>
            </a:pathLst>
          </a:custGeom>
          <a:solidFill>
            <a:srgbClr val="FF00FF"/>
          </a:solidFill>
        </p:spPr>
        <p:txBody>
          <a:bodyPr wrap="square" lIns="0" tIns="0" rIns="0" bIns="0" rtlCol="0"/>
          <a:lstStyle/>
          <a:p>
            <a:endParaRPr dirty="0"/>
          </a:p>
        </p:txBody>
      </p:sp>
      <p:sp>
        <p:nvSpPr>
          <p:cNvPr id="105" name="object 105"/>
          <p:cNvSpPr/>
          <p:nvPr/>
        </p:nvSpPr>
        <p:spPr>
          <a:xfrm>
            <a:off x="3935553" y="4967025"/>
            <a:ext cx="63500" cy="63500"/>
          </a:xfrm>
          <a:custGeom>
            <a:avLst/>
            <a:gdLst/>
            <a:ahLst/>
            <a:cxnLst/>
            <a:rect l="l" t="t" r="r" b="b"/>
            <a:pathLst>
              <a:path w="63500" h="63500">
                <a:moveTo>
                  <a:pt x="0" y="0"/>
                </a:moveTo>
                <a:lnTo>
                  <a:pt x="63006" y="0"/>
                </a:lnTo>
                <a:lnTo>
                  <a:pt x="63006" y="62940"/>
                </a:lnTo>
                <a:lnTo>
                  <a:pt x="0" y="62940"/>
                </a:lnTo>
                <a:lnTo>
                  <a:pt x="0" y="0"/>
                </a:lnTo>
                <a:close/>
              </a:path>
            </a:pathLst>
          </a:custGeom>
          <a:ln w="5724">
            <a:solidFill>
              <a:srgbClr val="FF00FF"/>
            </a:solidFill>
          </a:ln>
        </p:spPr>
        <p:txBody>
          <a:bodyPr wrap="square" lIns="0" tIns="0" rIns="0" bIns="0" rtlCol="0"/>
          <a:lstStyle/>
          <a:p>
            <a:endParaRPr dirty="0"/>
          </a:p>
        </p:txBody>
      </p:sp>
      <p:sp>
        <p:nvSpPr>
          <p:cNvPr id="106" name="object 106"/>
          <p:cNvSpPr/>
          <p:nvPr/>
        </p:nvSpPr>
        <p:spPr>
          <a:xfrm>
            <a:off x="4754637" y="5070018"/>
            <a:ext cx="63500" cy="63500"/>
          </a:xfrm>
          <a:custGeom>
            <a:avLst/>
            <a:gdLst/>
            <a:ahLst/>
            <a:cxnLst/>
            <a:rect l="l" t="t" r="r" b="b"/>
            <a:pathLst>
              <a:path w="63500" h="63500">
                <a:moveTo>
                  <a:pt x="0" y="0"/>
                </a:moveTo>
                <a:lnTo>
                  <a:pt x="63012" y="0"/>
                </a:lnTo>
                <a:lnTo>
                  <a:pt x="63012" y="62940"/>
                </a:lnTo>
                <a:lnTo>
                  <a:pt x="0" y="62940"/>
                </a:lnTo>
                <a:lnTo>
                  <a:pt x="0" y="0"/>
                </a:lnTo>
                <a:close/>
              </a:path>
            </a:pathLst>
          </a:custGeom>
          <a:solidFill>
            <a:srgbClr val="FF00FF"/>
          </a:solidFill>
        </p:spPr>
        <p:txBody>
          <a:bodyPr wrap="square" lIns="0" tIns="0" rIns="0" bIns="0" rtlCol="0"/>
          <a:lstStyle/>
          <a:p>
            <a:endParaRPr dirty="0"/>
          </a:p>
        </p:txBody>
      </p:sp>
      <p:sp>
        <p:nvSpPr>
          <p:cNvPr id="107" name="object 107"/>
          <p:cNvSpPr/>
          <p:nvPr/>
        </p:nvSpPr>
        <p:spPr>
          <a:xfrm>
            <a:off x="4754640" y="5070018"/>
            <a:ext cx="63500" cy="63500"/>
          </a:xfrm>
          <a:custGeom>
            <a:avLst/>
            <a:gdLst/>
            <a:ahLst/>
            <a:cxnLst/>
            <a:rect l="l" t="t" r="r" b="b"/>
            <a:pathLst>
              <a:path w="63500" h="63500">
                <a:moveTo>
                  <a:pt x="0" y="0"/>
                </a:moveTo>
                <a:lnTo>
                  <a:pt x="63006" y="0"/>
                </a:lnTo>
                <a:lnTo>
                  <a:pt x="63006" y="62940"/>
                </a:lnTo>
                <a:lnTo>
                  <a:pt x="0" y="62940"/>
                </a:lnTo>
                <a:lnTo>
                  <a:pt x="0" y="0"/>
                </a:lnTo>
                <a:close/>
              </a:path>
            </a:pathLst>
          </a:custGeom>
          <a:ln w="5724">
            <a:solidFill>
              <a:srgbClr val="FF00FF"/>
            </a:solidFill>
          </a:ln>
        </p:spPr>
        <p:txBody>
          <a:bodyPr wrap="square" lIns="0" tIns="0" rIns="0" bIns="0" rtlCol="0"/>
          <a:lstStyle/>
          <a:p>
            <a:endParaRPr dirty="0"/>
          </a:p>
        </p:txBody>
      </p:sp>
      <p:sp>
        <p:nvSpPr>
          <p:cNvPr id="108" name="object 108"/>
          <p:cNvSpPr/>
          <p:nvPr/>
        </p:nvSpPr>
        <p:spPr>
          <a:xfrm>
            <a:off x="5567996" y="5155846"/>
            <a:ext cx="63500" cy="63500"/>
          </a:xfrm>
          <a:custGeom>
            <a:avLst/>
            <a:gdLst/>
            <a:ahLst/>
            <a:cxnLst/>
            <a:rect l="l" t="t" r="r" b="b"/>
            <a:pathLst>
              <a:path w="63500" h="63500">
                <a:moveTo>
                  <a:pt x="0" y="0"/>
                </a:moveTo>
                <a:lnTo>
                  <a:pt x="63006" y="0"/>
                </a:lnTo>
                <a:lnTo>
                  <a:pt x="63006" y="62946"/>
                </a:lnTo>
                <a:lnTo>
                  <a:pt x="0" y="62946"/>
                </a:lnTo>
                <a:lnTo>
                  <a:pt x="0" y="0"/>
                </a:lnTo>
                <a:close/>
              </a:path>
            </a:pathLst>
          </a:custGeom>
          <a:solidFill>
            <a:srgbClr val="FF00FF"/>
          </a:solidFill>
        </p:spPr>
        <p:txBody>
          <a:bodyPr wrap="square" lIns="0" tIns="0" rIns="0" bIns="0" rtlCol="0"/>
          <a:lstStyle/>
          <a:p>
            <a:endParaRPr dirty="0"/>
          </a:p>
        </p:txBody>
      </p:sp>
      <p:sp>
        <p:nvSpPr>
          <p:cNvPr id="109" name="object 109"/>
          <p:cNvSpPr/>
          <p:nvPr/>
        </p:nvSpPr>
        <p:spPr>
          <a:xfrm>
            <a:off x="5567999" y="5155846"/>
            <a:ext cx="63500" cy="63500"/>
          </a:xfrm>
          <a:custGeom>
            <a:avLst/>
            <a:gdLst/>
            <a:ahLst/>
            <a:cxnLst/>
            <a:rect l="l" t="t" r="r" b="b"/>
            <a:pathLst>
              <a:path w="63500" h="63500">
                <a:moveTo>
                  <a:pt x="0" y="0"/>
                </a:moveTo>
                <a:lnTo>
                  <a:pt x="63006" y="0"/>
                </a:lnTo>
                <a:lnTo>
                  <a:pt x="63006" y="62940"/>
                </a:lnTo>
                <a:lnTo>
                  <a:pt x="0" y="62940"/>
                </a:lnTo>
                <a:lnTo>
                  <a:pt x="0" y="0"/>
                </a:lnTo>
                <a:close/>
              </a:path>
            </a:pathLst>
          </a:custGeom>
          <a:ln w="5724">
            <a:solidFill>
              <a:srgbClr val="FF00FF"/>
            </a:solidFill>
          </a:ln>
        </p:spPr>
        <p:txBody>
          <a:bodyPr wrap="square" lIns="0" tIns="0" rIns="0" bIns="0" rtlCol="0"/>
          <a:lstStyle/>
          <a:p>
            <a:endParaRPr dirty="0"/>
          </a:p>
        </p:txBody>
      </p:sp>
      <p:sp>
        <p:nvSpPr>
          <p:cNvPr id="110" name="object 110"/>
          <p:cNvSpPr/>
          <p:nvPr/>
        </p:nvSpPr>
        <p:spPr>
          <a:xfrm>
            <a:off x="6381361" y="5247395"/>
            <a:ext cx="63500" cy="63500"/>
          </a:xfrm>
          <a:custGeom>
            <a:avLst/>
            <a:gdLst/>
            <a:ahLst/>
            <a:cxnLst/>
            <a:rect l="l" t="t" r="r" b="b"/>
            <a:pathLst>
              <a:path w="63500" h="63500">
                <a:moveTo>
                  <a:pt x="0" y="0"/>
                </a:moveTo>
                <a:lnTo>
                  <a:pt x="63006" y="0"/>
                </a:lnTo>
                <a:lnTo>
                  <a:pt x="63006" y="62940"/>
                </a:lnTo>
                <a:lnTo>
                  <a:pt x="0" y="62940"/>
                </a:lnTo>
                <a:lnTo>
                  <a:pt x="0" y="0"/>
                </a:lnTo>
                <a:close/>
              </a:path>
            </a:pathLst>
          </a:custGeom>
          <a:solidFill>
            <a:srgbClr val="FF00FF"/>
          </a:solidFill>
        </p:spPr>
        <p:txBody>
          <a:bodyPr wrap="square" lIns="0" tIns="0" rIns="0" bIns="0" rtlCol="0"/>
          <a:lstStyle/>
          <a:p>
            <a:endParaRPr dirty="0"/>
          </a:p>
        </p:txBody>
      </p:sp>
      <p:sp>
        <p:nvSpPr>
          <p:cNvPr id="111" name="object 111"/>
          <p:cNvSpPr/>
          <p:nvPr/>
        </p:nvSpPr>
        <p:spPr>
          <a:xfrm>
            <a:off x="6381358" y="5247396"/>
            <a:ext cx="63500" cy="63500"/>
          </a:xfrm>
          <a:custGeom>
            <a:avLst/>
            <a:gdLst/>
            <a:ahLst/>
            <a:cxnLst/>
            <a:rect l="l" t="t" r="r" b="b"/>
            <a:pathLst>
              <a:path w="63500" h="63500">
                <a:moveTo>
                  <a:pt x="0" y="0"/>
                </a:moveTo>
                <a:lnTo>
                  <a:pt x="63006" y="0"/>
                </a:lnTo>
                <a:lnTo>
                  <a:pt x="63006" y="62940"/>
                </a:lnTo>
                <a:lnTo>
                  <a:pt x="0" y="62940"/>
                </a:lnTo>
                <a:lnTo>
                  <a:pt x="0" y="0"/>
                </a:lnTo>
                <a:close/>
              </a:path>
            </a:pathLst>
          </a:custGeom>
          <a:ln w="5724">
            <a:solidFill>
              <a:srgbClr val="FF00FF"/>
            </a:solidFill>
          </a:ln>
        </p:spPr>
        <p:txBody>
          <a:bodyPr wrap="square" lIns="0" tIns="0" rIns="0" bIns="0" rtlCol="0"/>
          <a:lstStyle/>
          <a:p>
            <a:endParaRPr dirty="0"/>
          </a:p>
        </p:txBody>
      </p:sp>
      <p:sp>
        <p:nvSpPr>
          <p:cNvPr id="112" name="object 112"/>
          <p:cNvSpPr/>
          <p:nvPr/>
        </p:nvSpPr>
        <p:spPr>
          <a:xfrm>
            <a:off x="7194719" y="5356111"/>
            <a:ext cx="63500" cy="63500"/>
          </a:xfrm>
          <a:custGeom>
            <a:avLst/>
            <a:gdLst/>
            <a:ahLst/>
            <a:cxnLst/>
            <a:rect l="l" t="t" r="r" b="b"/>
            <a:pathLst>
              <a:path w="63500" h="63500">
                <a:moveTo>
                  <a:pt x="0" y="0"/>
                </a:moveTo>
                <a:lnTo>
                  <a:pt x="63006" y="0"/>
                </a:lnTo>
                <a:lnTo>
                  <a:pt x="63006" y="62946"/>
                </a:lnTo>
                <a:lnTo>
                  <a:pt x="0" y="62946"/>
                </a:lnTo>
                <a:lnTo>
                  <a:pt x="0" y="0"/>
                </a:lnTo>
                <a:close/>
              </a:path>
            </a:pathLst>
          </a:custGeom>
          <a:solidFill>
            <a:srgbClr val="FF00FF"/>
          </a:solidFill>
        </p:spPr>
        <p:txBody>
          <a:bodyPr wrap="square" lIns="0" tIns="0" rIns="0" bIns="0" rtlCol="0"/>
          <a:lstStyle/>
          <a:p>
            <a:endParaRPr dirty="0"/>
          </a:p>
        </p:txBody>
      </p:sp>
      <p:sp>
        <p:nvSpPr>
          <p:cNvPr id="113" name="object 113"/>
          <p:cNvSpPr/>
          <p:nvPr/>
        </p:nvSpPr>
        <p:spPr>
          <a:xfrm>
            <a:off x="7194717" y="5356111"/>
            <a:ext cx="63500" cy="63500"/>
          </a:xfrm>
          <a:custGeom>
            <a:avLst/>
            <a:gdLst/>
            <a:ahLst/>
            <a:cxnLst/>
            <a:rect l="l" t="t" r="r" b="b"/>
            <a:pathLst>
              <a:path w="63500" h="63500">
                <a:moveTo>
                  <a:pt x="0" y="0"/>
                </a:moveTo>
                <a:lnTo>
                  <a:pt x="63006" y="0"/>
                </a:lnTo>
                <a:lnTo>
                  <a:pt x="63006" y="62940"/>
                </a:lnTo>
                <a:lnTo>
                  <a:pt x="0" y="62940"/>
                </a:lnTo>
                <a:lnTo>
                  <a:pt x="0" y="0"/>
                </a:lnTo>
                <a:close/>
              </a:path>
            </a:pathLst>
          </a:custGeom>
          <a:ln w="5724">
            <a:solidFill>
              <a:srgbClr val="FF00FF"/>
            </a:solidFill>
          </a:ln>
        </p:spPr>
        <p:txBody>
          <a:bodyPr wrap="square" lIns="0" tIns="0" rIns="0" bIns="0" rtlCol="0"/>
          <a:lstStyle/>
          <a:p>
            <a:endParaRPr dirty="0"/>
          </a:p>
        </p:txBody>
      </p:sp>
      <p:sp>
        <p:nvSpPr>
          <p:cNvPr id="114" name="object 114"/>
          <p:cNvSpPr/>
          <p:nvPr/>
        </p:nvSpPr>
        <p:spPr>
          <a:xfrm>
            <a:off x="8008078" y="5470548"/>
            <a:ext cx="63500" cy="63500"/>
          </a:xfrm>
          <a:custGeom>
            <a:avLst/>
            <a:gdLst/>
            <a:ahLst/>
            <a:cxnLst/>
            <a:rect l="l" t="t" r="r" b="b"/>
            <a:pathLst>
              <a:path w="63500" h="63500">
                <a:moveTo>
                  <a:pt x="0" y="0"/>
                </a:moveTo>
                <a:lnTo>
                  <a:pt x="63006" y="0"/>
                </a:lnTo>
                <a:lnTo>
                  <a:pt x="63006" y="62940"/>
                </a:lnTo>
                <a:lnTo>
                  <a:pt x="0" y="62940"/>
                </a:lnTo>
                <a:lnTo>
                  <a:pt x="0" y="0"/>
                </a:lnTo>
                <a:close/>
              </a:path>
            </a:pathLst>
          </a:custGeom>
          <a:solidFill>
            <a:srgbClr val="FF00FF"/>
          </a:solidFill>
        </p:spPr>
        <p:txBody>
          <a:bodyPr wrap="square" lIns="0" tIns="0" rIns="0" bIns="0" rtlCol="0"/>
          <a:lstStyle/>
          <a:p>
            <a:endParaRPr dirty="0"/>
          </a:p>
        </p:txBody>
      </p:sp>
      <p:sp>
        <p:nvSpPr>
          <p:cNvPr id="115" name="object 115"/>
          <p:cNvSpPr/>
          <p:nvPr/>
        </p:nvSpPr>
        <p:spPr>
          <a:xfrm>
            <a:off x="8008076" y="5470549"/>
            <a:ext cx="63500" cy="63500"/>
          </a:xfrm>
          <a:custGeom>
            <a:avLst/>
            <a:gdLst/>
            <a:ahLst/>
            <a:cxnLst/>
            <a:rect l="l" t="t" r="r" b="b"/>
            <a:pathLst>
              <a:path w="63500" h="63500">
                <a:moveTo>
                  <a:pt x="0" y="0"/>
                </a:moveTo>
                <a:lnTo>
                  <a:pt x="63006" y="0"/>
                </a:lnTo>
                <a:lnTo>
                  <a:pt x="63006" y="62940"/>
                </a:lnTo>
                <a:lnTo>
                  <a:pt x="0" y="62940"/>
                </a:lnTo>
                <a:lnTo>
                  <a:pt x="0" y="0"/>
                </a:lnTo>
                <a:close/>
              </a:path>
            </a:pathLst>
          </a:custGeom>
          <a:ln w="5724">
            <a:solidFill>
              <a:srgbClr val="FF00FF"/>
            </a:solidFill>
          </a:ln>
        </p:spPr>
        <p:txBody>
          <a:bodyPr wrap="square" lIns="0" tIns="0" rIns="0" bIns="0" rtlCol="0"/>
          <a:lstStyle/>
          <a:p>
            <a:endParaRPr dirty="0"/>
          </a:p>
        </p:txBody>
      </p:sp>
      <p:sp>
        <p:nvSpPr>
          <p:cNvPr id="116" name="object 116"/>
          <p:cNvSpPr txBox="1"/>
          <p:nvPr/>
        </p:nvSpPr>
        <p:spPr>
          <a:xfrm>
            <a:off x="1340824" y="5532231"/>
            <a:ext cx="89535" cy="190500"/>
          </a:xfrm>
          <a:prstGeom prst="rect">
            <a:avLst/>
          </a:prstGeom>
        </p:spPr>
        <p:txBody>
          <a:bodyPr vert="horz" wrap="square" lIns="0" tIns="16510" rIns="0" bIns="0" rtlCol="0">
            <a:spAutoFit/>
          </a:bodyPr>
          <a:lstStyle/>
          <a:p>
            <a:pPr>
              <a:lnSpc>
                <a:spcPct val="100000"/>
              </a:lnSpc>
              <a:spcBef>
                <a:spcPts val="130"/>
              </a:spcBef>
            </a:pPr>
            <a:r>
              <a:rPr sz="1050" spc="15" dirty="0">
                <a:latin typeface="Arial"/>
                <a:cs typeface="Arial"/>
              </a:rPr>
              <a:t>0</a:t>
            </a:r>
            <a:endParaRPr sz="1050" dirty="0">
              <a:latin typeface="Arial"/>
              <a:cs typeface="Arial"/>
            </a:endParaRPr>
          </a:p>
        </p:txBody>
      </p:sp>
      <p:sp>
        <p:nvSpPr>
          <p:cNvPr id="117" name="object 117"/>
          <p:cNvSpPr txBox="1"/>
          <p:nvPr/>
        </p:nvSpPr>
        <p:spPr>
          <a:xfrm>
            <a:off x="1117437" y="4937159"/>
            <a:ext cx="311150" cy="190500"/>
          </a:xfrm>
          <a:prstGeom prst="rect">
            <a:avLst/>
          </a:prstGeom>
        </p:spPr>
        <p:txBody>
          <a:bodyPr vert="horz" wrap="square" lIns="0" tIns="16510" rIns="0" bIns="0" rtlCol="0">
            <a:spAutoFit/>
          </a:bodyPr>
          <a:lstStyle/>
          <a:p>
            <a:pPr>
              <a:lnSpc>
                <a:spcPct val="100000"/>
              </a:lnSpc>
              <a:spcBef>
                <a:spcPts val="130"/>
              </a:spcBef>
            </a:pPr>
            <a:r>
              <a:rPr sz="1050" spc="-5" dirty="0">
                <a:latin typeface="Arial"/>
                <a:cs typeface="Arial"/>
              </a:rPr>
              <a:t>1000</a:t>
            </a:r>
            <a:endParaRPr sz="1050" dirty="0">
              <a:latin typeface="Arial"/>
              <a:cs typeface="Arial"/>
            </a:endParaRPr>
          </a:p>
        </p:txBody>
      </p:sp>
      <p:sp>
        <p:nvSpPr>
          <p:cNvPr id="118" name="object 118"/>
          <p:cNvSpPr txBox="1"/>
          <p:nvPr/>
        </p:nvSpPr>
        <p:spPr>
          <a:xfrm>
            <a:off x="1117437" y="4347808"/>
            <a:ext cx="311150" cy="190500"/>
          </a:xfrm>
          <a:prstGeom prst="rect">
            <a:avLst/>
          </a:prstGeom>
        </p:spPr>
        <p:txBody>
          <a:bodyPr vert="horz" wrap="square" lIns="0" tIns="16510" rIns="0" bIns="0" rtlCol="0">
            <a:spAutoFit/>
          </a:bodyPr>
          <a:lstStyle/>
          <a:p>
            <a:pPr>
              <a:lnSpc>
                <a:spcPct val="100000"/>
              </a:lnSpc>
              <a:spcBef>
                <a:spcPts val="130"/>
              </a:spcBef>
            </a:pPr>
            <a:r>
              <a:rPr sz="1050" spc="-5" dirty="0">
                <a:latin typeface="Arial"/>
                <a:cs typeface="Arial"/>
              </a:rPr>
              <a:t>2000</a:t>
            </a:r>
            <a:endParaRPr sz="1050" dirty="0">
              <a:latin typeface="Arial"/>
              <a:cs typeface="Arial"/>
            </a:endParaRPr>
          </a:p>
        </p:txBody>
      </p:sp>
      <p:sp>
        <p:nvSpPr>
          <p:cNvPr id="119" name="object 119"/>
          <p:cNvSpPr txBox="1"/>
          <p:nvPr/>
        </p:nvSpPr>
        <p:spPr>
          <a:xfrm>
            <a:off x="1117437" y="3752735"/>
            <a:ext cx="311150" cy="190500"/>
          </a:xfrm>
          <a:prstGeom prst="rect">
            <a:avLst/>
          </a:prstGeom>
        </p:spPr>
        <p:txBody>
          <a:bodyPr vert="horz" wrap="square" lIns="0" tIns="16510" rIns="0" bIns="0" rtlCol="0">
            <a:spAutoFit/>
          </a:bodyPr>
          <a:lstStyle/>
          <a:p>
            <a:pPr>
              <a:lnSpc>
                <a:spcPct val="100000"/>
              </a:lnSpc>
              <a:spcBef>
                <a:spcPts val="130"/>
              </a:spcBef>
            </a:pPr>
            <a:r>
              <a:rPr sz="1050" spc="-5" dirty="0">
                <a:latin typeface="Arial"/>
                <a:cs typeface="Arial"/>
              </a:rPr>
              <a:t>3000</a:t>
            </a:r>
            <a:endParaRPr sz="1050" dirty="0">
              <a:latin typeface="Arial"/>
              <a:cs typeface="Arial"/>
            </a:endParaRPr>
          </a:p>
        </p:txBody>
      </p:sp>
      <p:sp>
        <p:nvSpPr>
          <p:cNvPr id="120" name="object 120"/>
          <p:cNvSpPr txBox="1"/>
          <p:nvPr/>
        </p:nvSpPr>
        <p:spPr>
          <a:xfrm>
            <a:off x="1117437" y="3157664"/>
            <a:ext cx="311150" cy="190500"/>
          </a:xfrm>
          <a:prstGeom prst="rect">
            <a:avLst/>
          </a:prstGeom>
        </p:spPr>
        <p:txBody>
          <a:bodyPr vert="horz" wrap="square" lIns="0" tIns="16510" rIns="0" bIns="0" rtlCol="0">
            <a:spAutoFit/>
          </a:bodyPr>
          <a:lstStyle/>
          <a:p>
            <a:pPr>
              <a:lnSpc>
                <a:spcPct val="100000"/>
              </a:lnSpc>
              <a:spcBef>
                <a:spcPts val="130"/>
              </a:spcBef>
            </a:pPr>
            <a:r>
              <a:rPr sz="1050" spc="-5" dirty="0">
                <a:latin typeface="Arial"/>
                <a:cs typeface="Arial"/>
              </a:rPr>
              <a:t>4000</a:t>
            </a:r>
            <a:endParaRPr sz="1050" dirty="0">
              <a:latin typeface="Arial"/>
              <a:cs typeface="Arial"/>
            </a:endParaRPr>
          </a:p>
        </p:txBody>
      </p:sp>
      <p:sp>
        <p:nvSpPr>
          <p:cNvPr id="121" name="object 121"/>
          <p:cNvSpPr txBox="1"/>
          <p:nvPr/>
        </p:nvSpPr>
        <p:spPr>
          <a:xfrm>
            <a:off x="1117437" y="2568313"/>
            <a:ext cx="311150" cy="190500"/>
          </a:xfrm>
          <a:prstGeom prst="rect">
            <a:avLst/>
          </a:prstGeom>
        </p:spPr>
        <p:txBody>
          <a:bodyPr vert="horz" wrap="square" lIns="0" tIns="16510" rIns="0" bIns="0" rtlCol="0">
            <a:spAutoFit/>
          </a:bodyPr>
          <a:lstStyle/>
          <a:p>
            <a:pPr>
              <a:lnSpc>
                <a:spcPct val="100000"/>
              </a:lnSpc>
              <a:spcBef>
                <a:spcPts val="130"/>
              </a:spcBef>
            </a:pPr>
            <a:r>
              <a:rPr sz="1050" spc="-5" dirty="0">
                <a:latin typeface="Arial"/>
                <a:cs typeface="Arial"/>
              </a:rPr>
              <a:t>5000</a:t>
            </a:r>
            <a:endParaRPr sz="1050" dirty="0">
              <a:latin typeface="Arial"/>
              <a:cs typeface="Arial"/>
            </a:endParaRPr>
          </a:p>
        </p:txBody>
      </p:sp>
      <p:sp>
        <p:nvSpPr>
          <p:cNvPr id="122" name="object 122"/>
          <p:cNvSpPr txBox="1"/>
          <p:nvPr/>
        </p:nvSpPr>
        <p:spPr>
          <a:xfrm>
            <a:off x="1117437" y="1973240"/>
            <a:ext cx="311150" cy="190500"/>
          </a:xfrm>
          <a:prstGeom prst="rect">
            <a:avLst/>
          </a:prstGeom>
        </p:spPr>
        <p:txBody>
          <a:bodyPr vert="horz" wrap="square" lIns="0" tIns="16510" rIns="0" bIns="0" rtlCol="0">
            <a:spAutoFit/>
          </a:bodyPr>
          <a:lstStyle/>
          <a:p>
            <a:pPr>
              <a:lnSpc>
                <a:spcPct val="100000"/>
              </a:lnSpc>
              <a:spcBef>
                <a:spcPts val="130"/>
              </a:spcBef>
            </a:pPr>
            <a:r>
              <a:rPr sz="1050" spc="-5" dirty="0">
                <a:latin typeface="Arial"/>
                <a:cs typeface="Arial"/>
              </a:rPr>
              <a:t>6000</a:t>
            </a:r>
            <a:endParaRPr sz="1050" dirty="0">
              <a:latin typeface="Arial"/>
              <a:cs typeface="Arial"/>
            </a:endParaRPr>
          </a:p>
        </p:txBody>
      </p:sp>
      <p:sp>
        <p:nvSpPr>
          <p:cNvPr id="123" name="object 123"/>
          <p:cNvSpPr txBox="1"/>
          <p:nvPr/>
        </p:nvSpPr>
        <p:spPr>
          <a:xfrm>
            <a:off x="1495477" y="5743940"/>
            <a:ext cx="89535" cy="190500"/>
          </a:xfrm>
          <a:prstGeom prst="rect">
            <a:avLst/>
          </a:prstGeom>
        </p:spPr>
        <p:txBody>
          <a:bodyPr vert="horz" wrap="square" lIns="0" tIns="16510" rIns="0" bIns="0" rtlCol="0">
            <a:spAutoFit/>
          </a:bodyPr>
          <a:lstStyle/>
          <a:p>
            <a:pPr>
              <a:lnSpc>
                <a:spcPct val="100000"/>
              </a:lnSpc>
              <a:spcBef>
                <a:spcPts val="130"/>
              </a:spcBef>
            </a:pPr>
            <a:r>
              <a:rPr sz="1050" spc="15" dirty="0">
                <a:latin typeface="Arial"/>
                <a:cs typeface="Arial"/>
              </a:rPr>
              <a:t>0</a:t>
            </a:r>
            <a:endParaRPr sz="1050" dirty="0">
              <a:latin typeface="Arial"/>
              <a:cs typeface="Arial"/>
            </a:endParaRPr>
          </a:p>
        </p:txBody>
      </p:sp>
      <p:sp>
        <p:nvSpPr>
          <p:cNvPr id="124" name="object 124"/>
          <p:cNvSpPr txBox="1"/>
          <p:nvPr/>
        </p:nvSpPr>
        <p:spPr>
          <a:xfrm>
            <a:off x="2268740" y="5743940"/>
            <a:ext cx="161925" cy="190500"/>
          </a:xfrm>
          <a:prstGeom prst="rect">
            <a:avLst/>
          </a:prstGeom>
        </p:spPr>
        <p:txBody>
          <a:bodyPr vert="horz" wrap="square" lIns="0" tIns="16510" rIns="0" bIns="0" rtlCol="0">
            <a:spAutoFit/>
          </a:bodyPr>
          <a:lstStyle/>
          <a:p>
            <a:pPr>
              <a:lnSpc>
                <a:spcPct val="100000"/>
              </a:lnSpc>
              <a:spcBef>
                <a:spcPts val="130"/>
              </a:spcBef>
            </a:pPr>
            <a:r>
              <a:rPr sz="1050" spc="-5" dirty="0">
                <a:latin typeface="Arial"/>
                <a:cs typeface="Arial"/>
              </a:rPr>
              <a:t>10</a:t>
            </a:r>
            <a:endParaRPr sz="1050" dirty="0">
              <a:latin typeface="Arial"/>
              <a:cs typeface="Arial"/>
            </a:endParaRPr>
          </a:p>
        </p:txBody>
      </p:sp>
      <p:sp>
        <p:nvSpPr>
          <p:cNvPr id="125" name="object 125"/>
          <p:cNvSpPr txBox="1"/>
          <p:nvPr/>
        </p:nvSpPr>
        <p:spPr>
          <a:xfrm>
            <a:off x="3082099" y="5743940"/>
            <a:ext cx="161925" cy="190500"/>
          </a:xfrm>
          <a:prstGeom prst="rect">
            <a:avLst/>
          </a:prstGeom>
        </p:spPr>
        <p:txBody>
          <a:bodyPr vert="horz" wrap="square" lIns="0" tIns="16510" rIns="0" bIns="0" rtlCol="0">
            <a:spAutoFit/>
          </a:bodyPr>
          <a:lstStyle/>
          <a:p>
            <a:pPr>
              <a:lnSpc>
                <a:spcPct val="100000"/>
              </a:lnSpc>
              <a:spcBef>
                <a:spcPts val="130"/>
              </a:spcBef>
            </a:pPr>
            <a:r>
              <a:rPr sz="1050" spc="-5" dirty="0">
                <a:latin typeface="Arial"/>
                <a:cs typeface="Arial"/>
              </a:rPr>
              <a:t>20</a:t>
            </a:r>
            <a:endParaRPr sz="1050" dirty="0">
              <a:latin typeface="Arial"/>
              <a:cs typeface="Arial"/>
            </a:endParaRPr>
          </a:p>
        </p:txBody>
      </p:sp>
      <p:sp>
        <p:nvSpPr>
          <p:cNvPr id="126" name="object 126"/>
          <p:cNvSpPr txBox="1"/>
          <p:nvPr/>
        </p:nvSpPr>
        <p:spPr>
          <a:xfrm>
            <a:off x="3895457" y="5743940"/>
            <a:ext cx="981075" cy="190500"/>
          </a:xfrm>
          <a:prstGeom prst="rect">
            <a:avLst/>
          </a:prstGeom>
        </p:spPr>
        <p:txBody>
          <a:bodyPr vert="horz" wrap="square" lIns="0" tIns="16510" rIns="0" bIns="0" rtlCol="0">
            <a:spAutoFit/>
          </a:bodyPr>
          <a:lstStyle/>
          <a:p>
            <a:pPr>
              <a:lnSpc>
                <a:spcPct val="100000"/>
              </a:lnSpc>
              <a:spcBef>
                <a:spcPts val="130"/>
              </a:spcBef>
              <a:tabLst>
                <a:tab pos="818515" algn="l"/>
              </a:tabLst>
            </a:pPr>
            <a:r>
              <a:rPr sz="1050" spc="-5" dirty="0">
                <a:latin typeface="Arial"/>
                <a:cs typeface="Arial"/>
              </a:rPr>
              <a:t>3</a:t>
            </a:r>
            <a:r>
              <a:rPr sz="1050" spc="15" dirty="0">
                <a:latin typeface="Arial"/>
                <a:cs typeface="Arial"/>
              </a:rPr>
              <a:t>0</a:t>
            </a:r>
            <a:r>
              <a:rPr sz="1050" dirty="0">
                <a:latin typeface="Arial"/>
                <a:cs typeface="Arial"/>
              </a:rPr>
              <a:t>	</a:t>
            </a:r>
            <a:r>
              <a:rPr sz="1050" spc="-5" dirty="0">
                <a:latin typeface="Arial"/>
                <a:cs typeface="Arial"/>
              </a:rPr>
              <a:t>40</a:t>
            </a:r>
            <a:endParaRPr sz="1050" dirty="0">
              <a:latin typeface="Arial"/>
              <a:cs typeface="Arial"/>
            </a:endParaRPr>
          </a:p>
        </p:txBody>
      </p:sp>
      <p:sp>
        <p:nvSpPr>
          <p:cNvPr id="127" name="object 127"/>
          <p:cNvSpPr txBox="1"/>
          <p:nvPr/>
        </p:nvSpPr>
        <p:spPr>
          <a:xfrm>
            <a:off x="5527902" y="5743940"/>
            <a:ext cx="161925" cy="190500"/>
          </a:xfrm>
          <a:prstGeom prst="rect">
            <a:avLst/>
          </a:prstGeom>
        </p:spPr>
        <p:txBody>
          <a:bodyPr vert="horz" wrap="square" lIns="0" tIns="16510" rIns="0" bIns="0" rtlCol="0">
            <a:spAutoFit/>
          </a:bodyPr>
          <a:lstStyle/>
          <a:p>
            <a:pPr>
              <a:lnSpc>
                <a:spcPct val="100000"/>
              </a:lnSpc>
              <a:spcBef>
                <a:spcPts val="130"/>
              </a:spcBef>
            </a:pPr>
            <a:r>
              <a:rPr sz="1050" spc="-5" dirty="0">
                <a:latin typeface="Arial"/>
                <a:cs typeface="Arial"/>
              </a:rPr>
              <a:t>50</a:t>
            </a:r>
            <a:endParaRPr sz="1050" dirty="0">
              <a:latin typeface="Arial"/>
              <a:cs typeface="Arial"/>
            </a:endParaRPr>
          </a:p>
        </p:txBody>
      </p:sp>
      <p:sp>
        <p:nvSpPr>
          <p:cNvPr id="128" name="object 128"/>
          <p:cNvSpPr txBox="1"/>
          <p:nvPr/>
        </p:nvSpPr>
        <p:spPr>
          <a:xfrm>
            <a:off x="6341260" y="5743940"/>
            <a:ext cx="161925" cy="190500"/>
          </a:xfrm>
          <a:prstGeom prst="rect">
            <a:avLst/>
          </a:prstGeom>
        </p:spPr>
        <p:txBody>
          <a:bodyPr vert="horz" wrap="square" lIns="0" tIns="16510" rIns="0" bIns="0" rtlCol="0">
            <a:spAutoFit/>
          </a:bodyPr>
          <a:lstStyle/>
          <a:p>
            <a:pPr>
              <a:lnSpc>
                <a:spcPct val="100000"/>
              </a:lnSpc>
              <a:spcBef>
                <a:spcPts val="130"/>
              </a:spcBef>
            </a:pPr>
            <a:r>
              <a:rPr sz="1050" spc="-5" dirty="0">
                <a:latin typeface="Arial"/>
                <a:cs typeface="Arial"/>
              </a:rPr>
              <a:t>60</a:t>
            </a:r>
            <a:endParaRPr sz="1050" dirty="0">
              <a:latin typeface="Arial"/>
              <a:cs typeface="Arial"/>
            </a:endParaRPr>
          </a:p>
        </p:txBody>
      </p:sp>
      <p:sp>
        <p:nvSpPr>
          <p:cNvPr id="129" name="object 129"/>
          <p:cNvSpPr txBox="1"/>
          <p:nvPr/>
        </p:nvSpPr>
        <p:spPr>
          <a:xfrm>
            <a:off x="7154617" y="5743942"/>
            <a:ext cx="161925" cy="190500"/>
          </a:xfrm>
          <a:prstGeom prst="rect">
            <a:avLst/>
          </a:prstGeom>
        </p:spPr>
        <p:txBody>
          <a:bodyPr vert="horz" wrap="square" lIns="0" tIns="16510" rIns="0" bIns="0" rtlCol="0">
            <a:spAutoFit/>
          </a:bodyPr>
          <a:lstStyle/>
          <a:p>
            <a:pPr>
              <a:lnSpc>
                <a:spcPct val="100000"/>
              </a:lnSpc>
              <a:spcBef>
                <a:spcPts val="130"/>
              </a:spcBef>
            </a:pPr>
            <a:r>
              <a:rPr sz="1050" spc="-5" dirty="0">
                <a:latin typeface="Arial"/>
                <a:cs typeface="Arial"/>
              </a:rPr>
              <a:t>70</a:t>
            </a:r>
            <a:endParaRPr sz="1050" dirty="0">
              <a:latin typeface="Arial"/>
              <a:cs typeface="Arial"/>
            </a:endParaRPr>
          </a:p>
        </p:txBody>
      </p:sp>
      <p:sp>
        <p:nvSpPr>
          <p:cNvPr id="130" name="object 130"/>
          <p:cNvSpPr txBox="1"/>
          <p:nvPr/>
        </p:nvSpPr>
        <p:spPr>
          <a:xfrm>
            <a:off x="7967976" y="5743942"/>
            <a:ext cx="161925" cy="190500"/>
          </a:xfrm>
          <a:prstGeom prst="rect">
            <a:avLst/>
          </a:prstGeom>
        </p:spPr>
        <p:txBody>
          <a:bodyPr vert="horz" wrap="square" lIns="0" tIns="16510" rIns="0" bIns="0" rtlCol="0">
            <a:spAutoFit/>
          </a:bodyPr>
          <a:lstStyle/>
          <a:p>
            <a:pPr>
              <a:lnSpc>
                <a:spcPct val="100000"/>
              </a:lnSpc>
              <a:spcBef>
                <a:spcPts val="130"/>
              </a:spcBef>
            </a:pPr>
            <a:r>
              <a:rPr sz="1050" spc="-5" dirty="0">
                <a:latin typeface="Arial"/>
                <a:cs typeface="Arial"/>
              </a:rPr>
              <a:t>80</a:t>
            </a:r>
            <a:endParaRPr sz="1050" dirty="0">
              <a:latin typeface="Arial"/>
              <a:cs typeface="Arial"/>
            </a:endParaRPr>
          </a:p>
        </p:txBody>
      </p:sp>
      <p:sp>
        <p:nvSpPr>
          <p:cNvPr id="131" name="object 131"/>
          <p:cNvSpPr txBox="1"/>
          <p:nvPr/>
        </p:nvSpPr>
        <p:spPr>
          <a:xfrm>
            <a:off x="612140" y="5982738"/>
            <a:ext cx="7595234" cy="820419"/>
          </a:xfrm>
          <a:prstGeom prst="rect">
            <a:avLst/>
          </a:prstGeom>
        </p:spPr>
        <p:txBody>
          <a:bodyPr vert="horz" wrap="square" lIns="0" tIns="81280" rIns="0" bIns="0" rtlCol="0">
            <a:spAutoFit/>
          </a:bodyPr>
          <a:lstStyle/>
          <a:p>
            <a:pPr marL="751840" algn="ctr">
              <a:lnSpc>
                <a:spcPct val="100000"/>
              </a:lnSpc>
              <a:spcBef>
                <a:spcPts val="640"/>
              </a:spcBef>
            </a:pPr>
            <a:r>
              <a:rPr sz="1000" b="1" spc="25" dirty="0">
                <a:latin typeface="Arial"/>
                <a:cs typeface="Arial"/>
              </a:rPr>
              <a:t>Age </a:t>
            </a:r>
            <a:r>
              <a:rPr sz="1000" b="1" spc="15" dirty="0">
                <a:latin typeface="Arial"/>
                <a:cs typeface="Arial"/>
              </a:rPr>
              <a:t>at Exposure</a:t>
            </a:r>
            <a:r>
              <a:rPr sz="1000" b="1" spc="-40" dirty="0">
                <a:latin typeface="Arial"/>
                <a:cs typeface="Arial"/>
              </a:rPr>
              <a:t> </a:t>
            </a:r>
            <a:r>
              <a:rPr sz="1000" b="1" spc="10" dirty="0">
                <a:latin typeface="Arial"/>
                <a:cs typeface="Arial"/>
              </a:rPr>
              <a:t>(years)</a:t>
            </a:r>
            <a:endParaRPr sz="1000" dirty="0">
              <a:latin typeface="Arial"/>
              <a:cs typeface="Arial"/>
            </a:endParaRPr>
          </a:p>
          <a:p>
            <a:pPr marL="12700" marR="5080">
              <a:lnSpc>
                <a:spcPct val="100000"/>
              </a:lnSpc>
              <a:spcBef>
                <a:spcPts val="555"/>
              </a:spcBef>
            </a:pPr>
            <a:r>
              <a:rPr sz="1100" dirty="0">
                <a:latin typeface="Tw Cen MT"/>
                <a:cs typeface="Tw Cen MT"/>
              </a:rPr>
              <a:t>Source: Arjun </a:t>
            </a:r>
            <a:r>
              <a:rPr sz="1100" spc="-5" dirty="0">
                <a:latin typeface="Tw Cen MT"/>
                <a:cs typeface="Tw Cen MT"/>
              </a:rPr>
              <a:t>Makhijani, Brice Smith </a:t>
            </a:r>
            <a:r>
              <a:rPr sz="1100" dirty="0">
                <a:latin typeface="Tw Cen MT"/>
                <a:cs typeface="Tw Cen MT"/>
              </a:rPr>
              <a:t>and </a:t>
            </a:r>
            <a:r>
              <a:rPr sz="1100" spc="-5" dirty="0">
                <a:latin typeface="Tw Cen MT"/>
                <a:cs typeface="Tw Cen MT"/>
              </a:rPr>
              <a:t>Mike Thorne. </a:t>
            </a:r>
            <a:r>
              <a:rPr sz="1100" i="1" spc="-5" dirty="0">
                <a:latin typeface="Tw Cen MT"/>
                <a:cs typeface="Tw Cen MT"/>
              </a:rPr>
              <a:t>Science </a:t>
            </a:r>
            <a:r>
              <a:rPr sz="1100" i="1" dirty="0">
                <a:latin typeface="Tw Cen MT"/>
                <a:cs typeface="Tw Cen MT"/>
              </a:rPr>
              <a:t>for </a:t>
            </a:r>
            <a:r>
              <a:rPr sz="1100" i="1" spc="-5" dirty="0">
                <a:latin typeface="Tw Cen MT"/>
                <a:cs typeface="Tw Cen MT"/>
              </a:rPr>
              <a:t>the Vulnerable: Setting </a:t>
            </a:r>
            <a:r>
              <a:rPr sz="1100" i="1" dirty="0">
                <a:latin typeface="Tw Cen MT"/>
                <a:cs typeface="Tw Cen MT"/>
              </a:rPr>
              <a:t>Radiation and </a:t>
            </a:r>
            <a:r>
              <a:rPr sz="1100" i="1" spc="-5" dirty="0">
                <a:latin typeface="Tw Cen MT"/>
                <a:cs typeface="Tw Cen MT"/>
              </a:rPr>
              <a:t>Multiple </a:t>
            </a:r>
            <a:r>
              <a:rPr sz="1100" i="1" dirty="0">
                <a:latin typeface="Tw Cen MT"/>
                <a:cs typeface="Tw Cen MT"/>
              </a:rPr>
              <a:t>Exposure </a:t>
            </a:r>
            <a:r>
              <a:rPr sz="1100" i="1" spc="-5" dirty="0">
                <a:latin typeface="Tw Cen MT"/>
                <a:cs typeface="Tw Cen MT"/>
              </a:rPr>
              <a:t>Environmental  </a:t>
            </a:r>
            <a:r>
              <a:rPr sz="1100" i="1" dirty="0">
                <a:latin typeface="Tw Cen MT"/>
                <a:cs typeface="Tw Cen MT"/>
              </a:rPr>
              <a:t>Health Standards to Protect </a:t>
            </a:r>
            <a:r>
              <a:rPr sz="1100" i="1" spc="-5" dirty="0">
                <a:latin typeface="Tw Cen MT"/>
                <a:cs typeface="Tw Cen MT"/>
              </a:rPr>
              <a:t>Those </a:t>
            </a:r>
            <a:r>
              <a:rPr sz="1100" i="1" dirty="0">
                <a:latin typeface="Tw Cen MT"/>
                <a:cs typeface="Tw Cen MT"/>
              </a:rPr>
              <a:t>Most at </a:t>
            </a:r>
            <a:r>
              <a:rPr sz="1100" i="1" spc="-5" dirty="0">
                <a:latin typeface="Tw Cen MT"/>
                <a:cs typeface="Tw Cen MT"/>
              </a:rPr>
              <a:t>Risk</a:t>
            </a:r>
            <a:r>
              <a:rPr sz="1100" spc="-5" dirty="0">
                <a:latin typeface="Tw Cen MT"/>
                <a:cs typeface="Tw Cen MT"/>
              </a:rPr>
              <a:t>. Takoma </a:t>
            </a:r>
            <a:r>
              <a:rPr sz="1100" dirty="0">
                <a:latin typeface="Tw Cen MT"/>
                <a:cs typeface="Tw Cen MT"/>
              </a:rPr>
              <a:t>Park, MD: </a:t>
            </a:r>
            <a:r>
              <a:rPr sz="1100" spc="-5" dirty="0">
                <a:latin typeface="Tw Cen MT"/>
                <a:cs typeface="Tw Cen MT"/>
              </a:rPr>
              <a:t>Institute </a:t>
            </a:r>
            <a:r>
              <a:rPr sz="1100" dirty="0">
                <a:latin typeface="Tw Cen MT"/>
                <a:cs typeface="Tw Cen MT"/>
              </a:rPr>
              <a:t>for Energy and </a:t>
            </a:r>
            <a:r>
              <a:rPr sz="1100" spc="-5" dirty="0">
                <a:latin typeface="Tw Cen MT"/>
                <a:cs typeface="Tw Cen MT"/>
              </a:rPr>
              <a:t>Environmental </a:t>
            </a:r>
            <a:r>
              <a:rPr sz="1100" dirty="0">
                <a:latin typeface="Tw Cen MT"/>
                <a:cs typeface="Tw Cen MT"/>
              </a:rPr>
              <a:t>Research, October 19, 2006, at  </a:t>
            </a:r>
            <a:r>
              <a:rPr sz="1100" u="sng" spc="-5" dirty="0">
                <a:solidFill>
                  <a:srgbClr val="002060"/>
                </a:solidFill>
                <a:uFill>
                  <a:solidFill>
                    <a:srgbClr val="002060"/>
                  </a:solidFill>
                </a:uFill>
                <a:latin typeface="Tw Cen MT"/>
                <a:cs typeface="Tw Cen MT"/>
                <a:hlinkClick r:id="rId5"/>
              </a:rPr>
              <a:t>http://ieer.org/resource/press-releases/science-vulnerable-setting-radiation</a:t>
            </a:r>
            <a:r>
              <a:rPr sz="1100" spc="-5" dirty="0">
                <a:latin typeface="Tw Cen MT"/>
                <a:cs typeface="Tw Cen MT"/>
              </a:rPr>
              <a:t>. Figure </a:t>
            </a:r>
            <a:r>
              <a:rPr sz="1100" dirty="0">
                <a:latin typeface="Tw Cen MT"/>
                <a:cs typeface="Tw Cen MT"/>
              </a:rPr>
              <a:t>6 (p.</a:t>
            </a:r>
            <a:r>
              <a:rPr sz="1100" spc="-25" dirty="0">
                <a:latin typeface="Tw Cen MT"/>
                <a:cs typeface="Tw Cen MT"/>
              </a:rPr>
              <a:t> </a:t>
            </a:r>
            <a:r>
              <a:rPr sz="1100" dirty="0">
                <a:latin typeface="Tw Cen MT"/>
                <a:cs typeface="Tw Cen MT"/>
              </a:rPr>
              <a:t>38)</a:t>
            </a:r>
          </a:p>
        </p:txBody>
      </p:sp>
      <p:sp>
        <p:nvSpPr>
          <p:cNvPr id="132" name="object 132"/>
          <p:cNvSpPr txBox="1"/>
          <p:nvPr/>
        </p:nvSpPr>
        <p:spPr>
          <a:xfrm>
            <a:off x="688710" y="2236456"/>
            <a:ext cx="368935" cy="3241675"/>
          </a:xfrm>
          <a:prstGeom prst="rect">
            <a:avLst/>
          </a:prstGeom>
        </p:spPr>
        <p:txBody>
          <a:bodyPr vert="vert270" wrap="square" lIns="0" tIns="2540" rIns="0" bIns="0" rtlCol="0">
            <a:spAutoFit/>
          </a:bodyPr>
          <a:lstStyle/>
          <a:p>
            <a:pPr algn="ctr">
              <a:lnSpc>
                <a:spcPct val="100000"/>
              </a:lnSpc>
              <a:spcBef>
                <a:spcPts val="20"/>
              </a:spcBef>
            </a:pPr>
            <a:r>
              <a:rPr sz="1100" b="1" spc="10" dirty="0">
                <a:latin typeface="Arial"/>
                <a:cs typeface="Arial"/>
              </a:rPr>
              <a:t>Cancer </a:t>
            </a:r>
            <a:r>
              <a:rPr sz="1100" b="1" spc="5" dirty="0">
                <a:latin typeface="Arial"/>
                <a:cs typeface="Arial"/>
              </a:rPr>
              <a:t>Incidence per </a:t>
            </a:r>
            <a:r>
              <a:rPr sz="1100" b="1" spc="10" dirty="0">
                <a:latin typeface="Arial"/>
                <a:cs typeface="Arial"/>
              </a:rPr>
              <a:t>100,000 </a:t>
            </a:r>
            <a:r>
              <a:rPr sz="1100" b="1" dirty="0">
                <a:latin typeface="Arial"/>
                <a:cs typeface="Arial"/>
              </a:rPr>
              <a:t>for </a:t>
            </a:r>
            <a:r>
              <a:rPr sz="1100" b="1" spc="10" dirty="0">
                <a:latin typeface="Arial"/>
                <a:cs typeface="Arial"/>
              </a:rPr>
              <a:t>a 0.1 </a:t>
            </a:r>
            <a:r>
              <a:rPr sz="1100" b="1" spc="5" dirty="0">
                <a:latin typeface="Arial"/>
                <a:cs typeface="Arial"/>
              </a:rPr>
              <a:t>Gy</a:t>
            </a:r>
            <a:r>
              <a:rPr sz="1100" b="1" spc="55" dirty="0">
                <a:latin typeface="Arial"/>
                <a:cs typeface="Arial"/>
              </a:rPr>
              <a:t> </a:t>
            </a:r>
            <a:r>
              <a:rPr sz="1100" b="1" spc="10" dirty="0">
                <a:latin typeface="Arial"/>
                <a:cs typeface="Arial"/>
              </a:rPr>
              <a:t>Dose</a:t>
            </a:r>
            <a:endParaRPr sz="1100" dirty="0">
              <a:latin typeface="Arial"/>
              <a:cs typeface="Arial"/>
            </a:endParaRPr>
          </a:p>
          <a:p>
            <a:pPr marL="1905" algn="ctr">
              <a:lnSpc>
                <a:spcPct val="100000"/>
              </a:lnSpc>
              <a:spcBef>
                <a:spcPts val="120"/>
              </a:spcBef>
            </a:pPr>
            <a:r>
              <a:rPr sz="1100" b="1" spc="5" dirty="0">
                <a:latin typeface="Arial"/>
                <a:cs typeface="Arial"/>
              </a:rPr>
              <a:t>(All </a:t>
            </a:r>
            <a:r>
              <a:rPr sz="1100" b="1" spc="10" dirty="0">
                <a:latin typeface="Arial"/>
                <a:cs typeface="Arial"/>
              </a:rPr>
              <a:t>Cancers)</a:t>
            </a:r>
            <a:endParaRPr sz="1100" dirty="0">
              <a:latin typeface="Arial"/>
              <a:cs typeface="Arial"/>
            </a:endParaRPr>
          </a:p>
        </p:txBody>
      </p:sp>
      <p:sp>
        <p:nvSpPr>
          <p:cNvPr id="133" name="object 133"/>
          <p:cNvSpPr/>
          <p:nvPr/>
        </p:nvSpPr>
        <p:spPr>
          <a:xfrm>
            <a:off x="6713575" y="2555262"/>
            <a:ext cx="217659" cy="85830"/>
          </a:xfrm>
          <a:prstGeom prst="rect">
            <a:avLst/>
          </a:prstGeom>
          <a:blipFill>
            <a:blip r:embed="rId6" cstate="print"/>
            <a:stretch>
              <a:fillRect/>
            </a:stretch>
          </a:blipFill>
        </p:spPr>
        <p:txBody>
          <a:bodyPr wrap="square" lIns="0" tIns="0" rIns="0" bIns="0" rtlCol="0"/>
          <a:lstStyle/>
          <a:p>
            <a:endParaRPr dirty="0"/>
          </a:p>
        </p:txBody>
      </p:sp>
      <p:sp>
        <p:nvSpPr>
          <p:cNvPr id="134" name="object 134"/>
          <p:cNvSpPr/>
          <p:nvPr/>
        </p:nvSpPr>
        <p:spPr>
          <a:xfrm>
            <a:off x="6851046" y="2855660"/>
            <a:ext cx="80645" cy="0"/>
          </a:xfrm>
          <a:custGeom>
            <a:avLst/>
            <a:gdLst/>
            <a:ahLst/>
            <a:cxnLst/>
            <a:rect l="l" t="t" r="r" b="b"/>
            <a:pathLst>
              <a:path w="80645">
                <a:moveTo>
                  <a:pt x="0" y="0"/>
                </a:moveTo>
                <a:lnTo>
                  <a:pt x="80187" y="0"/>
                </a:lnTo>
              </a:path>
            </a:pathLst>
          </a:custGeom>
          <a:ln w="11443">
            <a:solidFill>
              <a:srgbClr val="FF00FF"/>
            </a:solidFill>
          </a:ln>
        </p:spPr>
        <p:txBody>
          <a:bodyPr wrap="square" lIns="0" tIns="0" rIns="0" bIns="0" rtlCol="0"/>
          <a:lstStyle/>
          <a:p>
            <a:endParaRPr dirty="0"/>
          </a:p>
        </p:txBody>
      </p:sp>
      <p:sp>
        <p:nvSpPr>
          <p:cNvPr id="135" name="object 135"/>
          <p:cNvSpPr/>
          <p:nvPr/>
        </p:nvSpPr>
        <p:spPr>
          <a:xfrm>
            <a:off x="6713575" y="2855660"/>
            <a:ext cx="74930" cy="0"/>
          </a:xfrm>
          <a:custGeom>
            <a:avLst/>
            <a:gdLst/>
            <a:ahLst/>
            <a:cxnLst/>
            <a:rect l="l" t="t" r="r" b="b"/>
            <a:pathLst>
              <a:path w="74929">
                <a:moveTo>
                  <a:pt x="0" y="0"/>
                </a:moveTo>
                <a:lnTo>
                  <a:pt x="74465" y="0"/>
                </a:lnTo>
              </a:path>
            </a:pathLst>
          </a:custGeom>
          <a:ln w="11443">
            <a:solidFill>
              <a:srgbClr val="FF00FF"/>
            </a:solidFill>
          </a:ln>
        </p:spPr>
        <p:txBody>
          <a:bodyPr wrap="square" lIns="0" tIns="0" rIns="0" bIns="0" rtlCol="0"/>
          <a:lstStyle/>
          <a:p>
            <a:endParaRPr dirty="0"/>
          </a:p>
        </p:txBody>
      </p:sp>
      <p:sp>
        <p:nvSpPr>
          <p:cNvPr id="136" name="object 136"/>
          <p:cNvSpPr/>
          <p:nvPr/>
        </p:nvSpPr>
        <p:spPr>
          <a:xfrm>
            <a:off x="6788040" y="2821329"/>
            <a:ext cx="63500" cy="63500"/>
          </a:xfrm>
          <a:custGeom>
            <a:avLst/>
            <a:gdLst/>
            <a:ahLst/>
            <a:cxnLst/>
            <a:rect l="l" t="t" r="r" b="b"/>
            <a:pathLst>
              <a:path w="63500" h="63500">
                <a:moveTo>
                  <a:pt x="0" y="0"/>
                </a:moveTo>
                <a:lnTo>
                  <a:pt x="63006" y="0"/>
                </a:lnTo>
                <a:lnTo>
                  <a:pt x="63006" y="62940"/>
                </a:lnTo>
                <a:lnTo>
                  <a:pt x="0" y="62940"/>
                </a:lnTo>
                <a:lnTo>
                  <a:pt x="0" y="0"/>
                </a:lnTo>
                <a:close/>
              </a:path>
            </a:pathLst>
          </a:custGeom>
          <a:solidFill>
            <a:srgbClr val="FF00FF"/>
          </a:solidFill>
        </p:spPr>
        <p:txBody>
          <a:bodyPr wrap="square" lIns="0" tIns="0" rIns="0" bIns="0" rtlCol="0"/>
          <a:lstStyle/>
          <a:p>
            <a:endParaRPr dirty="0"/>
          </a:p>
        </p:txBody>
      </p:sp>
      <p:sp>
        <p:nvSpPr>
          <p:cNvPr id="137" name="object 137"/>
          <p:cNvSpPr/>
          <p:nvPr/>
        </p:nvSpPr>
        <p:spPr>
          <a:xfrm>
            <a:off x="6788037" y="2821330"/>
            <a:ext cx="63500" cy="63500"/>
          </a:xfrm>
          <a:custGeom>
            <a:avLst/>
            <a:gdLst/>
            <a:ahLst/>
            <a:cxnLst/>
            <a:rect l="l" t="t" r="r" b="b"/>
            <a:pathLst>
              <a:path w="63500" h="63500">
                <a:moveTo>
                  <a:pt x="0" y="0"/>
                </a:moveTo>
                <a:lnTo>
                  <a:pt x="63006" y="0"/>
                </a:lnTo>
                <a:lnTo>
                  <a:pt x="63006" y="62940"/>
                </a:lnTo>
                <a:lnTo>
                  <a:pt x="0" y="62940"/>
                </a:lnTo>
                <a:lnTo>
                  <a:pt x="0" y="0"/>
                </a:lnTo>
                <a:close/>
              </a:path>
            </a:pathLst>
          </a:custGeom>
          <a:ln w="5724">
            <a:solidFill>
              <a:srgbClr val="FF00FF"/>
            </a:solidFill>
          </a:ln>
        </p:spPr>
        <p:txBody>
          <a:bodyPr wrap="square" lIns="0" tIns="0" rIns="0" bIns="0" rtlCol="0"/>
          <a:lstStyle/>
          <a:p>
            <a:endParaRPr dirty="0"/>
          </a:p>
        </p:txBody>
      </p:sp>
      <p:sp>
        <p:nvSpPr>
          <p:cNvPr id="138" name="object 138"/>
          <p:cNvSpPr txBox="1"/>
          <p:nvPr/>
        </p:nvSpPr>
        <p:spPr>
          <a:xfrm>
            <a:off x="6656296" y="2449409"/>
            <a:ext cx="951230" cy="514984"/>
          </a:xfrm>
          <a:prstGeom prst="rect">
            <a:avLst/>
          </a:prstGeom>
          <a:ln w="3175">
            <a:solidFill>
              <a:srgbClr val="000000"/>
            </a:solidFill>
          </a:ln>
        </p:spPr>
        <p:txBody>
          <a:bodyPr vert="horz" wrap="square" lIns="0" tIns="5080" rIns="0" bIns="0" rtlCol="0">
            <a:spAutoFit/>
          </a:bodyPr>
          <a:lstStyle/>
          <a:p>
            <a:pPr marL="320675" marR="12700">
              <a:lnSpc>
                <a:spcPts val="2030"/>
              </a:lnSpc>
              <a:spcBef>
                <a:spcPts val="40"/>
              </a:spcBef>
            </a:pPr>
            <a:r>
              <a:rPr sz="1450" spc="-10" dirty="0">
                <a:latin typeface="Arial"/>
                <a:cs typeface="Arial"/>
              </a:rPr>
              <a:t>Male  </a:t>
            </a:r>
            <a:r>
              <a:rPr sz="1450" spc="10" dirty="0">
                <a:latin typeface="Arial"/>
                <a:cs typeface="Arial"/>
              </a:rPr>
              <a:t>F</a:t>
            </a:r>
            <a:r>
              <a:rPr sz="1450" spc="-45" dirty="0">
                <a:latin typeface="Arial"/>
                <a:cs typeface="Arial"/>
              </a:rPr>
              <a:t>e</a:t>
            </a:r>
            <a:r>
              <a:rPr sz="1450" spc="5" dirty="0">
                <a:latin typeface="Arial"/>
                <a:cs typeface="Arial"/>
              </a:rPr>
              <a:t>m</a:t>
            </a:r>
            <a:r>
              <a:rPr sz="1450" spc="-45" dirty="0">
                <a:latin typeface="Arial"/>
                <a:cs typeface="Arial"/>
              </a:rPr>
              <a:t>a</a:t>
            </a:r>
            <a:r>
              <a:rPr sz="1450" spc="-10" dirty="0">
                <a:latin typeface="Arial"/>
                <a:cs typeface="Arial"/>
              </a:rPr>
              <a:t>l</a:t>
            </a:r>
            <a:r>
              <a:rPr sz="1450" spc="20" dirty="0">
                <a:latin typeface="Arial"/>
                <a:cs typeface="Arial"/>
              </a:rPr>
              <a:t>e</a:t>
            </a:r>
            <a:endParaRPr sz="1450" dirty="0">
              <a:latin typeface="Arial"/>
              <a:cs typeface="Arial"/>
            </a:endParaRPr>
          </a:p>
        </p:txBody>
      </p:sp>
      <p:sp>
        <p:nvSpPr>
          <p:cNvPr id="139" name="object 139"/>
          <p:cNvSpPr/>
          <p:nvPr/>
        </p:nvSpPr>
        <p:spPr>
          <a:xfrm>
            <a:off x="664935" y="1888667"/>
            <a:ext cx="7589520" cy="4366260"/>
          </a:xfrm>
          <a:custGeom>
            <a:avLst/>
            <a:gdLst/>
            <a:ahLst/>
            <a:cxnLst/>
            <a:rect l="l" t="t" r="r" b="b"/>
            <a:pathLst>
              <a:path w="7589520" h="4366260">
                <a:moveTo>
                  <a:pt x="0" y="0"/>
                </a:moveTo>
                <a:lnTo>
                  <a:pt x="7589439" y="0"/>
                </a:lnTo>
                <a:lnTo>
                  <a:pt x="7589439" y="4365775"/>
                </a:lnTo>
                <a:lnTo>
                  <a:pt x="0" y="4365775"/>
                </a:lnTo>
                <a:lnTo>
                  <a:pt x="0" y="0"/>
                </a:lnTo>
                <a:close/>
              </a:path>
            </a:pathLst>
          </a:custGeom>
          <a:ln w="3175">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2480392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648" y="102255"/>
            <a:ext cx="8153400" cy="1243289"/>
          </a:xfrm>
          <a:prstGeom prst="rect">
            <a:avLst/>
          </a:prstGeom>
        </p:spPr>
        <p:txBody>
          <a:bodyPr vert="horz" wrap="square" lIns="0" tIns="12065" rIns="0" bIns="0" rtlCol="0">
            <a:spAutoFit/>
          </a:bodyPr>
          <a:lstStyle/>
          <a:p>
            <a:pPr marL="205740" marR="5080" algn="ctr">
              <a:lnSpc>
                <a:spcPct val="100000"/>
              </a:lnSpc>
              <a:spcBef>
                <a:spcPts val="95"/>
              </a:spcBef>
            </a:pPr>
            <a:r>
              <a:rPr sz="4000" dirty="0"/>
              <a:t>Some </a:t>
            </a:r>
            <a:r>
              <a:rPr sz="4000" spc="-20" dirty="0"/>
              <a:t>damage </a:t>
            </a:r>
            <a:r>
              <a:rPr sz="4000" spc="-5" dirty="0"/>
              <a:t>estimates: </a:t>
            </a:r>
            <a:r>
              <a:rPr lang="en-US" sz="4000" spc="-5" dirty="0"/>
              <a:t>A</a:t>
            </a:r>
            <a:r>
              <a:rPr sz="4000" spc="-5" dirty="0"/>
              <a:t>tmospheric  testing</a:t>
            </a:r>
            <a:endParaRPr sz="4000" spc="-40" dirty="0"/>
          </a:p>
        </p:txBody>
      </p:sp>
      <p:sp>
        <p:nvSpPr>
          <p:cNvPr id="3" name="object 3"/>
          <p:cNvSpPr txBox="1"/>
          <p:nvPr/>
        </p:nvSpPr>
        <p:spPr>
          <a:xfrm>
            <a:off x="551687" y="1612798"/>
            <a:ext cx="8281034" cy="4524892"/>
          </a:xfrm>
          <a:prstGeom prst="rect">
            <a:avLst/>
          </a:prstGeom>
        </p:spPr>
        <p:txBody>
          <a:bodyPr vert="horz" wrap="square" lIns="0" tIns="52069" rIns="0" bIns="0" rtlCol="0">
            <a:spAutoFit/>
          </a:bodyPr>
          <a:lstStyle/>
          <a:p>
            <a:pPr marL="472440" indent="-320040">
              <a:lnSpc>
                <a:spcPct val="100000"/>
              </a:lnSpc>
              <a:spcBef>
                <a:spcPts val="409"/>
              </a:spcBef>
              <a:buClr>
                <a:srgbClr val="DD8047"/>
              </a:buClr>
              <a:buSzPct val="59375"/>
              <a:buFont typeface="Wingdings"/>
              <a:buChar char=""/>
              <a:tabLst>
                <a:tab pos="471805" algn="l"/>
                <a:tab pos="472440" algn="l"/>
              </a:tabLst>
            </a:pPr>
            <a:r>
              <a:rPr sz="1600" spc="-10" dirty="0">
                <a:latin typeface="Tw Cen MT"/>
                <a:cs typeface="Tw Cen MT"/>
              </a:rPr>
              <a:t>Strontium-90 inventory: </a:t>
            </a:r>
            <a:r>
              <a:rPr sz="1600" spc="-5" dirty="0">
                <a:latin typeface="Tw Cen MT"/>
                <a:cs typeface="Tw Cen MT"/>
              </a:rPr>
              <a:t>250,000 TBq </a:t>
            </a:r>
            <a:r>
              <a:rPr sz="1600" spc="-15" dirty="0">
                <a:latin typeface="Tw Cen MT"/>
                <a:cs typeface="Tw Cen MT"/>
              </a:rPr>
              <a:t>(decay</a:t>
            </a:r>
            <a:r>
              <a:rPr sz="1600" spc="165" dirty="0">
                <a:latin typeface="Tw Cen MT"/>
                <a:cs typeface="Tw Cen MT"/>
              </a:rPr>
              <a:t> </a:t>
            </a:r>
            <a:r>
              <a:rPr sz="1600" spc="-5" dirty="0">
                <a:latin typeface="Tw Cen MT"/>
                <a:cs typeface="Tw Cen MT"/>
              </a:rPr>
              <a:t>corrected)</a:t>
            </a:r>
            <a:endParaRPr sz="1600" dirty="0">
              <a:latin typeface="Tw Cen MT"/>
              <a:cs typeface="Tw Cen MT"/>
            </a:endParaRPr>
          </a:p>
          <a:p>
            <a:pPr marL="472440" indent="-320040">
              <a:lnSpc>
                <a:spcPct val="100000"/>
              </a:lnSpc>
              <a:spcBef>
                <a:spcPts val="315"/>
              </a:spcBef>
              <a:buClr>
                <a:srgbClr val="DD8047"/>
              </a:buClr>
              <a:buSzPct val="59375"/>
              <a:buFont typeface="Wingdings"/>
              <a:buChar char=""/>
              <a:tabLst>
                <a:tab pos="471805" algn="l"/>
                <a:tab pos="472440" algn="l"/>
              </a:tabLst>
            </a:pPr>
            <a:r>
              <a:rPr sz="1600" spc="-5" dirty="0">
                <a:latin typeface="Tw Cen MT"/>
                <a:cs typeface="Tw Cen MT"/>
              </a:rPr>
              <a:t>Cesium-137: 400,000 TBq </a:t>
            </a:r>
            <a:r>
              <a:rPr sz="1600" spc="-15" dirty="0">
                <a:latin typeface="Tw Cen MT"/>
                <a:cs typeface="Tw Cen MT"/>
              </a:rPr>
              <a:t>(decay</a:t>
            </a:r>
            <a:r>
              <a:rPr sz="1600" spc="130" dirty="0">
                <a:latin typeface="Tw Cen MT"/>
                <a:cs typeface="Tw Cen MT"/>
              </a:rPr>
              <a:t> </a:t>
            </a:r>
            <a:r>
              <a:rPr sz="1600" spc="-5" dirty="0">
                <a:latin typeface="Tw Cen MT"/>
                <a:cs typeface="Tw Cen MT"/>
              </a:rPr>
              <a:t>corrected)</a:t>
            </a:r>
            <a:endParaRPr sz="1600" dirty="0">
              <a:latin typeface="Tw Cen MT"/>
              <a:cs typeface="Tw Cen MT"/>
            </a:endParaRPr>
          </a:p>
          <a:p>
            <a:pPr marL="472440" indent="-320040">
              <a:lnSpc>
                <a:spcPct val="100000"/>
              </a:lnSpc>
              <a:spcBef>
                <a:spcPts val="320"/>
              </a:spcBef>
              <a:buClr>
                <a:srgbClr val="DD8047"/>
              </a:buClr>
              <a:buSzPct val="59375"/>
              <a:buFont typeface="Wingdings"/>
              <a:buChar char=""/>
              <a:tabLst>
                <a:tab pos="471805" algn="l"/>
                <a:tab pos="472440" algn="l"/>
              </a:tabLst>
            </a:pPr>
            <a:r>
              <a:rPr sz="1600" spc="-5" dirty="0">
                <a:latin typeface="Tw Cen MT"/>
                <a:cs typeface="Tw Cen MT"/>
              </a:rPr>
              <a:t>Carbon-14: 400,000 TBq; minimal </a:t>
            </a:r>
            <a:r>
              <a:rPr sz="1600" spc="-15" dirty="0">
                <a:latin typeface="Tw Cen MT"/>
                <a:cs typeface="Tw Cen MT"/>
              </a:rPr>
              <a:t>decay </a:t>
            </a:r>
            <a:r>
              <a:rPr sz="1600" spc="-5" dirty="0">
                <a:latin typeface="Tw Cen MT"/>
                <a:cs typeface="Tw Cen MT"/>
              </a:rPr>
              <a:t>so</a:t>
            </a:r>
            <a:r>
              <a:rPr sz="1600" spc="165" dirty="0">
                <a:latin typeface="Tw Cen MT"/>
                <a:cs typeface="Tw Cen MT"/>
              </a:rPr>
              <a:t> </a:t>
            </a:r>
            <a:r>
              <a:rPr sz="1600" spc="-10" dirty="0">
                <a:latin typeface="Tw Cen MT"/>
                <a:cs typeface="Tw Cen MT"/>
              </a:rPr>
              <a:t>far</a:t>
            </a:r>
            <a:endParaRPr sz="1600" dirty="0">
              <a:latin typeface="Tw Cen MT"/>
              <a:cs typeface="Tw Cen MT"/>
            </a:endParaRPr>
          </a:p>
          <a:p>
            <a:pPr marL="472440" indent="-320040">
              <a:lnSpc>
                <a:spcPct val="100000"/>
              </a:lnSpc>
              <a:spcBef>
                <a:spcPts val="315"/>
              </a:spcBef>
              <a:buClr>
                <a:srgbClr val="DD8047"/>
              </a:buClr>
              <a:buSzPct val="59375"/>
              <a:buFont typeface="Wingdings"/>
              <a:buChar char=""/>
              <a:tabLst>
                <a:tab pos="471805" algn="l"/>
                <a:tab pos="472440" algn="l"/>
              </a:tabLst>
            </a:pPr>
            <a:r>
              <a:rPr sz="1600" spc="-5" dirty="0">
                <a:latin typeface="Tw Cen MT"/>
                <a:cs typeface="Tw Cen MT"/>
              </a:rPr>
              <a:t>Plutonium-239: </a:t>
            </a:r>
            <a:r>
              <a:rPr sz="1600" spc="-10" dirty="0">
                <a:latin typeface="Tw Cen MT"/>
                <a:cs typeface="Tw Cen MT"/>
              </a:rPr>
              <a:t>4,200 kilograms; </a:t>
            </a:r>
            <a:r>
              <a:rPr sz="1600" spc="-5" dirty="0">
                <a:latin typeface="Tw Cen MT"/>
                <a:cs typeface="Tw Cen MT"/>
              </a:rPr>
              <a:t>minimal </a:t>
            </a:r>
            <a:r>
              <a:rPr sz="1600" spc="-15" dirty="0">
                <a:latin typeface="Tw Cen MT"/>
                <a:cs typeface="Tw Cen MT"/>
              </a:rPr>
              <a:t>decay </a:t>
            </a:r>
            <a:r>
              <a:rPr sz="1600" spc="-5" dirty="0">
                <a:latin typeface="Tw Cen MT"/>
                <a:cs typeface="Tw Cen MT"/>
              </a:rPr>
              <a:t>so</a:t>
            </a:r>
            <a:r>
              <a:rPr sz="1600" spc="185" dirty="0">
                <a:latin typeface="Tw Cen MT"/>
                <a:cs typeface="Tw Cen MT"/>
              </a:rPr>
              <a:t> </a:t>
            </a:r>
            <a:r>
              <a:rPr sz="1600" spc="-10" dirty="0">
                <a:latin typeface="Tw Cen MT"/>
                <a:cs typeface="Tw Cen MT"/>
              </a:rPr>
              <a:t>far</a:t>
            </a:r>
            <a:endParaRPr sz="1600" dirty="0">
              <a:latin typeface="Tw Cen MT"/>
              <a:cs typeface="Tw Cen MT"/>
            </a:endParaRPr>
          </a:p>
          <a:p>
            <a:pPr marL="472440" marR="612140" indent="-320040">
              <a:lnSpc>
                <a:spcPct val="80000"/>
              </a:lnSpc>
              <a:spcBef>
                <a:spcPts val="695"/>
              </a:spcBef>
              <a:buClr>
                <a:srgbClr val="DD8047"/>
              </a:buClr>
              <a:buSzPct val="59375"/>
              <a:buFont typeface="Wingdings"/>
              <a:buChar char=""/>
              <a:tabLst>
                <a:tab pos="471805" algn="l"/>
                <a:tab pos="472440" algn="l"/>
              </a:tabLst>
            </a:pPr>
            <a:r>
              <a:rPr sz="1600" spc="-5" dirty="0">
                <a:latin typeface="Tw Cen MT"/>
                <a:cs typeface="Tw Cen MT"/>
              </a:rPr>
              <a:t>Estimated </a:t>
            </a:r>
            <a:r>
              <a:rPr sz="1600" spc="-10" dirty="0">
                <a:latin typeface="Tw Cen MT"/>
                <a:cs typeface="Tw Cen MT"/>
              </a:rPr>
              <a:t>cumulative radiation </a:t>
            </a:r>
            <a:r>
              <a:rPr sz="1600" spc="-5" dirty="0">
                <a:latin typeface="Tw Cen MT"/>
                <a:cs typeface="Tw Cen MT"/>
              </a:rPr>
              <a:t>doses to global population </a:t>
            </a:r>
            <a:r>
              <a:rPr sz="1600" i="1" spc="-5" dirty="0">
                <a:latin typeface="Tw Cen MT"/>
                <a:cs typeface="Tw Cen MT"/>
              </a:rPr>
              <a:t>to the </a:t>
            </a:r>
            <a:r>
              <a:rPr sz="1600" i="1" spc="-10" dirty="0">
                <a:latin typeface="Tw Cen MT"/>
                <a:cs typeface="Tw Cen MT"/>
              </a:rPr>
              <a:t>year 2000</a:t>
            </a:r>
            <a:r>
              <a:rPr sz="1600" spc="-10" dirty="0">
                <a:latin typeface="Tw Cen MT"/>
                <a:cs typeface="Tw Cen MT"/>
              </a:rPr>
              <a:t>: 5.44 </a:t>
            </a:r>
            <a:r>
              <a:rPr sz="1600" spc="-5" dirty="0">
                <a:latin typeface="Tw Cen MT"/>
                <a:cs typeface="Tw Cen MT"/>
              </a:rPr>
              <a:t>million  person-Sieverts</a:t>
            </a:r>
            <a:endParaRPr sz="1600" dirty="0">
              <a:latin typeface="Tw Cen MT"/>
              <a:cs typeface="Tw Cen MT"/>
            </a:endParaRPr>
          </a:p>
          <a:p>
            <a:pPr marL="472440" marR="234950" indent="-320040">
              <a:lnSpc>
                <a:spcPct val="80000"/>
              </a:lnSpc>
              <a:spcBef>
                <a:spcPts val="710"/>
              </a:spcBef>
              <a:buClr>
                <a:srgbClr val="DD8047"/>
              </a:buClr>
              <a:buSzPct val="59375"/>
              <a:buFont typeface="Wingdings"/>
              <a:buChar char=""/>
              <a:tabLst>
                <a:tab pos="471805" algn="l"/>
                <a:tab pos="472440" algn="l"/>
              </a:tabLst>
            </a:pPr>
            <a:r>
              <a:rPr lang="en-US" sz="1600" i="1" spc="-5" dirty="0">
                <a:latin typeface="Tw Cen MT"/>
                <a:cs typeface="Tw Cen MT"/>
              </a:rPr>
              <a:t>Corresponding</a:t>
            </a:r>
            <a:r>
              <a:rPr lang="en-US" sz="1600" spc="-5" dirty="0">
                <a:latin typeface="Tw Cen MT"/>
                <a:cs typeface="Tw Cen MT"/>
              </a:rPr>
              <a:t> global c</a:t>
            </a:r>
            <a:r>
              <a:rPr sz="1600" spc="-5" dirty="0">
                <a:latin typeface="Tw Cen MT"/>
                <a:cs typeface="Tw Cen MT"/>
              </a:rPr>
              <a:t>ancer incidence </a:t>
            </a:r>
            <a:r>
              <a:rPr sz="1600" spc="-10" dirty="0">
                <a:latin typeface="Tw Cen MT"/>
                <a:cs typeface="Tw Cen MT"/>
              </a:rPr>
              <a:t>cumulative </a:t>
            </a:r>
            <a:r>
              <a:rPr sz="1600" spc="-5" dirty="0">
                <a:latin typeface="Tw Cen MT"/>
                <a:cs typeface="Tw Cen MT"/>
              </a:rPr>
              <a:t>to the </a:t>
            </a:r>
            <a:r>
              <a:rPr sz="1600" spc="-10" dirty="0">
                <a:latin typeface="Tw Cen MT"/>
                <a:cs typeface="Tw Cen MT"/>
              </a:rPr>
              <a:t>year 2100: </a:t>
            </a:r>
            <a:r>
              <a:rPr sz="1600" spc="-5" dirty="0">
                <a:latin typeface="Tw Cen MT"/>
                <a:cs typeface="Tw Cen MT"/>
              </a:rPr>
              <a:t>about 600,000 </a:t>
            </a:r>
            <a:r>
              <a:rPr sz="1600" spc="-10" dirty="0">
                <a:latin typeface="Tw Cen MT"/>
                <a:cs typeface="Tw Cen MT"/>
              </a:rPr>
              <a:t>(rounded). </a:t>
            </a:r>
            <a:r>
              <a:rPr sz="1600" spc="-5" dirty="0">
                <a:latin typeface="Tw Cen MT"/>
                <a:cs typeface="Tw Cen MT"/>
              </a:rPr>
              <a:t>Risk is greatest in the 30</a:t>
            </a:r>
            <a:r>
              <a:rPr lang="en-US" sz="1575" spc="-15" baseline="26455" dirty="0">
                <a:latin typeface="Tw Cen MT"/>
                <a:cs typeface="Tw Cen MT"/>
              </a:rPr>
              <a:t>o</a:t>
            </a:r>
            <a:r>
              <a:rPr lang="en-US" sz="1600" spc="-5" dirty="0">
                <a:latin typeface="Tw Cen MT"/>
                <a:cs typeface="Tw Cen MT"/>
              </a:rPr>
              <a:t>N </a:t>
            </a:r>
            <a:r>
              <a:rPr sz="1600" spc="-5" dirty="0">
                <a:latin typeface="Tw Cen MT"/>
                <a:cs typeface="Tw Cen MT"/>
              </a:rPr>
              <a:t>to </a:t>
            </a:r>
            <a:r>
              <a:rPr sz="1600" spc="-10" dirty="0">
                <a:latin typeface="Tw Cen MT"/>
                <a:cs typeface="Tw Cen MT"/>
              </a:rPr>
              <a:t>60</a:t>
            </a:r>
            <a:r>
              <a:rPr sz="1575" spc="-15" baseline="26455" dirty="0">
                <a:latin typeface="Tw Cen MT"/>
                <a:cs typeface="Tw Cen MT"/>
              </a:rPr>
              <a:t>o</a:t>
            </a:r>
            <a:r>
              <a:rPr sz="1600" spc="-5" dirty="0">
                <a:latin typeface="Tw Cen MT"/>
                <a:cs typeface="Tw Cen MT"/>
              </a:rPr>
              <a:t>N </a:t>
            </a:r>
            <a:r>
              <a:rPr sz="1600" spc="-10" dirty="0">
                <a:latin typeface="Tw Cen MT"/>
                <a:cs typeface="Tw Cen MT"/>
              </a:rPr>
              <a:t>latitude</a:t>
            </a:r>
            <a:r>
              <a:rPr sz="1600" spc="330" dirty="0">
                <a:latin typeface="Tw Cen MT"/>
                <a:cs typeface="Tw Cen MT"/>
              </a:rPr>
              <a:t> </a:t>
            </a:r>
            <a:r>
              <a:rPr sz="1600" spc="-10" dirty="0">
                <a:latin typeface="Tw Cen MT"/>
                <a:cs typeface="Tw Cen MT"/>
              </a:rPr>
              <a:t>band</a:t>
            </a:r>
            <a:r>
              <a:rPr lang="en-US" sz="1600" spc="-10" dirty="0">
                <a:latin typeface="Tw Cen MT"/>
                <a:cs typeface="Tw Cen MT"/>
              </a:rPr>
              <a:t>. (Are doses underestimated?)</a:t>
            </a:r>
            <a:endParaRPr sz="1600" dirty="0">
              <a:latin typeface="Tw Cen MT"/>
              <a:cs typeface="Tw Cen MT"/>
            </a:endParaRPr>
          </a:p>
          <a:p>
            <a:pPr marL="472440" marR="572135" indent="-320040">
              <a:lnSpc>
                <a:spcPct val="80000"/>
              </a:lnSpc>
              <a:spcBef>
                <a:spcPts val="695"/>
              </a:spcBef>
              <a:buClr>
                <a:srgbClr val="DD8047"/>
              </a:buClr>
              <a:buSzPct val="59375"/>
              <a:buFont typeface="Wingdings"/>
              <a:buChar char=""/>
              <a:tabLst>
                <a:tab pos="471805" algn="l"/>
                <a:tab pos="472440" algn="l"/>
              </a:tabLst>
            </a:pPr>
            <a:r>
              <a:rPr sz="1600" spc="-10" dirty="0">
                <a:latin typeface="Tw Cen MT"/>
                <a:cs typeface="Tw Cen MT"/>
              </a:rPr>
              <a:t>Nevada </a:t>
            </a:r>
            <a:r>
              <a:rPr sz="1600" spc="-5" dirty="0">
                <a:latin typeface="Tw Cen MT"/>
                <a:cs typeface="Tw Cen MT"/>
              </a:rPr>
              <a:t>testing: </a:t>
            </a:r>
            <a:r>
              <a:rPr sz="1600" spc="-10" dirty="0">
                <a:latin typeface="Tw Cen MT"/>
                <a:cs typeface="Tw Cen MT"/>
              </a:rPr>
              <a:t>I-131 </a:t>
            </a:r>
            <a:r>
              <a:rPr sz="1600" spc="-5" dirty="0">
                <a:latin typeface="Tw Cen MT"/>
                <a:cs typeface="Tw Cen MT"/>
              </a:rPr>
              <a:t>release: </a:t>
            </a:r>
            <a:r>
              <a:rPr sz="1600" spc="-10" dirty="0">
                <a:latin typeface="Tw Cen MT"/>
                <a:cs typeface="Tw Cen MT"/>
              </a:rPr>
              <a:t>5.6 </a:t>
            </a:r>
            <a:r>
              <a:rPr sz="1600" spc="-5" dirty="0">
                <a:latin typeface="Tw Cen MT"/>
                <a:cs typeface="Tw Cen MT"/>
              </a:rPr>
              <a:t>million TBq </a:t>
            </a:r>
            <a:r>
              <a:rPr sz="1600" spc="-10" dirty="0">
                <a:latin typeface="Tw Cen MT"/>
                <a:cs typeface="Tw Cen MT"/>
              </a:rPr>
              <a:t>(150 </a:t>
            </a:r>
            <a:r>
              <a:rPr sz="1600" spc="-5" dirty="0">
                <a:latin typeface="Tw Cen MT"/>
                <a:cs typeface="Tw Cen MT"/>
              </a:rPr>
              <a:t>million curies). USA alone: </a:t>
            </a:r>
            <a:r>
              <a:rPr sz="1600" spc="-10" dirty="0">
                <a:latin typeface="Tw Cen MT"/>
                <a:cs typeface="Tw Cen MT"/>
              </a:rPr>
              <a:t>11,300 </a:t>
            </a:r>
            <a:r>
              <a:rPr sz="1600" spc="-5" dirty="0">
                <a:latin typeface="Tw Cen MT"/>
                <a:cs typeface="Tw Cen MT"/>
              </a:rPr>
              <a:t>to  </a:t>
            </a:r>
            <a:r>
              <a:rPr sz="1600" spc="-10" dirty="0">
                <a:latin typeface="Tw Cen MT"/>
                <a:cs typeface="Tw Cen MT"/>
              </a:rPr>
              <a:t>212,000 </a:t>
            </a:r>
            <a:r>
              <a:rPr sz="1600" spc="-15" dirty="0">
                <a:latin typeface="Tw Cen MT"/>
                <a:cs typeface="Tw Cen MT"/>
              </a:rPr>
              <a:t>thyroid </a:t>
            </a:r>
            <a:r>
              <a:rPr sz="1600" spc="-5" dirty="0">
                <a:latin typeface="Tw Cen MT"/>
                <a:cs typeface="Tw Cen MT"/>
              </a:rPr>
              <a:t>cancers (incidence)</a:t>
            </a:r>
            <a:endParaRPr sz="1600" dirty="0">
              <a:latin typeface="Tw Cen MT"/>
              <a:cs typeface="Tw Cen MT"/>
            </a:endParaRPr>
          </a:p>
          <a:p>
            <a:pPr marL="472440" marR="460375" indent="-320040">
              <a:lnSpc>
                <a:spcPct val="80000"/>
              </a:lnSpc>
              <a:spcBef>
                <a:spcPts val="695"/>
              </a:spcBef>
              <a:buClr>
                <a:srgbClr val="DD8047"/>
              </a:buClr>
              <a:buSzPct val="59375"/>
              <a:buFont typeface="Wingdings"/>
              <a:buChar char=""/>
              <a:tabLst>
                <a:tab pos="471805" algn="l"/>
                <a:tab pos="472440" algn="l"/>
              </a:tabLst>
            </a:pPr>
            <a:r>
              <a:rPr lang="en-US" sz="1600" spc="-5" dirty="0">
                <a:latin typeface="Tw Cen MT"/>
                <a:cs typeface="Tw Cen MT"/>
              </a:rPr>
              <a:t>R</a:t>
            </a:r>
            <a:r>
              <a:rPr sz="1600" spc="-10" dirty="0">
                <a:latin typeface="Tw Cen MT"/>
                <a:cs typeface="Tw Cen MT"/>
              </a:rPr>
              <a:t>isk </a:t>
            </a:r>
            <a:r>
              <a:rPr sz="1600" dirty="0">
                <a:latin typeface="Tw Cen MT"/>
                <a:cs typeface="Tw Cen MT"/>
              </a:rPr>
              <a:t>of </a:t>
            </a:r>
            <a:r>
              <a:rPr sz="1600" spc="-15" dirty="0">
                <a:latin typeface="Tw Cen MT"/>
                <a:cs typeface="Tw Cen MT"/>
              </a:rPr>
              <a:t>thyroid </a:t>
            </a:r>
            <a:r>
              <a:rPr sz="1600" spc="-5" dirty="0">
                <a:latin typeface="Tw Cen MT"/>
                <a:cs typeface="Tw Cen MT"/>
              </a:rPr>
              <a:t>cancer </a:t>
            </a:r>
            <a:r>
              <a:rPr lang="en-US" sz="1600" spc="-5" dirty="0">
                <a:latin typeface="Tw Cen MT"/>
                <a:cs typeface="Tw Cen MT"/>
              </a:rPr>
              <a:t>female </a:t>
            </a:r>
            <a:r>
              <a:rPr sz="1600" spc="-10" dirty="0">
                <a:latin typeface="Tw Cen MT"/>
                <a:cs typeface="Tw Cen MT"/>
              </a:rPr>
              <a:t>infant </a:t>
            </a:r>
            <a:r>
              <a:rPr sz="1600" spc="-5" dirty="0">
                <a:latin typeface="Tw Cen MT"/>
                <a:cs typeface="Tw Cen MT"/>
              </a:rPr>
              <a:t>is 70 times </a:t>
            </a:r>
            <a:r>
              <a:rPr sz="1600" spc="-10" dirty="0">
                <a:latin typeface="Tw Cen MT"/>
                <a:cs typeface="Tw Cen MT"/>
              </a:rPr>
              <a:t>that </a:t>
            </a:r>
            <a:r>
              <a:rPr sz="1600" dirty="0">
                <a:latin typeface="Tw Cen MT"/>
                <a:cs typeface="Tw Cen MT"/>
              </a:rPr>
              <a:t>of </a:t>
            </a:r>
            <a:r>
              <a:rPr sz="1600" spc="-5" dirty="0">
                <a:latin typeface="Tw Cen MT"/>
                <a:cs typeface="Tw Cen MT"/>
              </a:rPr>
              <a:t>a 30 y male per </a:t>
            </a:r>
            <a:r>
              <a:rPr sz="1600" spc="-10" dirty="0">
                <a:latin typeface="Tw Cen MT"/>
                <a:cs typeface="Tw Cen MT"/>
              </a:rPr>
              <a:t>unit </a:t>
            </a:r>
            <a:r>
              <a:rPr sz="1600" dirty="0">
                <a:latin typeface="Tw Cen MT"/>
                <a:cs typeface="Tw Cen MT"/>
              </a:rPr>
              <a:t>of</a:t>
            </a:r>
            <a:r>
              <a:rPr sz="1600" spc="60" dirty="0">
                <a:latin typeface="Tw Cen MT"/>
                <a:cs typeface="Tw Cen MT"/>
              </a:rPr>
              <a:t> </a:t>
            </a:r>
            <a:r>
              <a:rPr sz="1600" spc="-15" dirty="0">
                <a:latin typeface="Tw Cen MT"/>
                <a:cs typeface="Tw Cen MT"/>
              </a:rPr>
              <a:t>intake.</a:t>
            </a:r>
            <a:endParaRPr sz="1600" dirty="0">
              <a:latin typeface="Tw Cen MT"/>
              <a:cs typeface="Tw Cen MT"/>
            </a:endParaRPr>
          </a:p>
          <a:p>
            <a:pPr marL="472440" marR="419734" indent="-320040">
              <a:lnSpc>
                <a:spcPct val="80000"/>
              </a:lnSpc>
              <a:spcBef>
                <a:spcPts val="700"/>
              </a:spcBef>
              <a:buClr>
                <a:srgbClr val="DD8047"/>
              </a:buClr>
              <a:buSzPct val="59375"/>
              <a:buFont typeface="Wingdings"/>
              <a:buChar char=""/>
              <a:tabLst>
                <a:tab pos="471805" algn="l"/>
                <a:tab pos="472440" algn="l"/>
              </a:tabLst>
            </a:pPr>
            <a:r>
              <a:rPr lang="en-US" sz="1600" spc="-5" dirty="0">
                <a:latin typeface="Tw Cen MT"/>
                <a:cs typeface="Tw Cen MT"/>
              </a:rPr>
              <a:t>D</a:t>
            </a:r>
            <a:r>
              <a:rPr sz="1600" spc="-10" dirty="0">
                <a:latin typeface="Tw Cen MT"/>
                <a:cs typeface="Tw Cen MT"/>
              </a:rPr>
              <a:t>ifficult </a:t>
            </a:r>
            <a:r>
              <a:rPr sz="1600" spc="-5" dirty="0">
                <a:latin typeface="Tw Cen MT"/>
                <a:cs typeface="Tw Cen MT"/>
              </a:rPr>
              <a:t>to  </a:t>
            </a:r>
            <a:r>
              <a:rPr sz="1600" spc="-10" dirty="0">
                <a:latin typeface="Tw Cen MT"/>
                <a:cs typeface="Tw Cen MT"/>
              </a:rPr>
              <a:t>extrapolate </a:t>
            </a:r>
            <a:r>
              <a:rPr lang="en-US" sz="1600" spc="-10" dirty="0">
                <a:latin typeface="Tw Cen MT"/>
                <a:cs typeface="Tw Cen MT"/>
              </a:rPr>
              <a:t>global </a:t>
            </a:r>
            <a:r>
              <a:rPr sz="1600" spc="-5" dirty="0">
                <a:latin typeface="Tw Cen MT"/>
                <a:cs typeface="Tw Cen MT"/>
              </a:rPr>
              <a:t>health </a:t>
            </a:r>
            <a:r>
              <a:rPr sz="1600" dirty="0">
                <a:latin typeface="Tw Cen MT"/>
                <a:cs typeface="Tw Cen MT"/>
              </a:rPr>
              <a:t>harm </a:t>
            </a:r>
            <a:r>
              <a:rPr lang="en-US" sz="1600" dirty="0">
                <a:latin typeface="Tw Cen MT"/>
                <a:cs typeface="Tw Cen MT"/>
              </a:rPr>
              <a:t>in detail </a:t>
            </a:r>
            <a:r>
              <a:rPr sz="1600" spc="-15" dirty="0">
                <a:latin typeface="Tw Cen MT"/>
                <a:cs typeface="Tw Cen MT"/>
              </a:rPr>
              <a:t>from </a:t>
            </a:r>
            <a:r>
              <a:rPr sz="1600" spc="-5" dirty="0">
                <a:latin typeface="Tw Cen MT"/>
                <a:cs typeface="Tw Cen MT"/>
              </a:rPr>
              <a:t>US</a:t>
            </a:r>
            <a:r>
              <a:rPr sz="1600" spc="100" dirty="0">
                <a:latin typeface="Tw Cen MT"/>
                <a:cs typeface="Tw Cen MT"/>
              </a:rPr>
              <a:t> </a:t>
            </a:r>
            <a:r>
              <a:rPr sz="1600" spc="-10" dirty="0">
                <a:latin typeface="Tw Cen MT"/>
                <a:cs typeface="Tw Cen MT"/>
              </a:rPr>
              <a:t>assessments</a:t>
            </a:r>
            <a:r>
              <a:rPr lang="en-US" sz="1600" spc="-10" dirty="0">
                <a:latin typeface="Tw Cen MT"/>
                <a:cs typeface="Tw Cen MT"/>
              </a:rPr>
              <a:t> (which are the most detailed – including independent estimates)</a:t>
            </a:r>
            <a:r>
              <a:rPr sz="1600" spc="-10" dirty="0">
                <a:latin typeface="Tw Cen MT"/>
                <a:cs typeface="Tw Cen MT"/>
              </a:rPr>
              <a:t>.</a:t>
            </a:r>
            <a:endParaRPr lang="en-US" sz="1600" spc="-10" dirty="0">
              <a:latin typeface="Tw Cen MT"/>
              <a:cs typeface="Tw Cen MT"/>
            </a:endParaRPr>
          </a:p>
          <a:p>
            <a:pPr marL="472440" marR="419734" indent="-320040">
              <a:lnSpc>
                <a:spcPct val="80000"/>
              </a:lnSpc>
              <a:spcBef>
                <a:spcPts val="700"/>
              </a:spcBef>
              <a:buClr>
                <a:srgbClr val="DD8047"/>
              </a:buClr>
              <a:buSzPct val="59375"/>
              <a:buFont typeface="Wingdings"/>
              <a:buChar char=""/>
              <a:tabLst>
                <a:tab pos="471805" algn="l"/>
                <a:tab pos="472440" algn="l"/>
              </a:tabLst>
            </a:pPr>
            <a:r>
              <a:rPr lang="en-US" sz="1600" spc="-10" dirty="0">
                <a:latin typeface="Tw Cen MT"/>
                <a:cs typeface="Tw Cen MT"/>
              </a:rPr>
              <a:t>Destruction of coral reefs;</a:t>
            </a:r>
          </a:p>
          <a:p>
            <a:pPr marL="472440" marR="419734" indent="-320040">
              <a:lnSpc>
                <a:spcPct val="80000"/>
              </a:lnSpc>
              <a:spcBef>
                <a:spcPts val="700"/>
              </a:spcBef>
              <a:buClr>
                <a:srgbClr val="DD8047"/>
              </a:buClr>
              <a:buSzPct val="59375"/>
              <a:buFont typeface="Wingdings"/>
              <a:buChar char=""/>
              <a:tabLst>
                <a:tab pos="471805" algn="l"/>
                <a:tab pos="472440" algn="l"/>
              </a:tabLst>
            </a:pPr>
            <a:r>
              <a:rPr lang="en-US" sz="1600" spc="-10" dirty="0">
                <a:latin typeface="Tw Cen MT"/>
                <a:cs typeface="Tw Cen MT"/>
              </a:rPr>
              <a:t>Acoustic impact of underwater tests.</a:t>
            </a:r>
          </a:p>
          <a:p>
            <a:pPr marL="472440" marR="419734" indent="-320040">
              <a:lnSpc>
                <a:spcPct val="80000"/>
              </a:lnSpc>
              <a:spcBef>
                <a:spcPts val="700"/>
              </a:spcBef>
              <a:buClr>
                <a:srgbClr val="DD8047"/>
              </a:buClr>
              <a:buSzPct val="59375"/>
              <a:buFont typeface="Wingdings"/>
              <a:buChar char=""/>
              <a:tabLst>
                <a:tab pos="471805" algn="l"/>
                <a:tab pos="472440" algn="l"/>
              </a:tabLst>
            </a:pPr>
            <a:r>
              <a:rPr lang="en-US" sz="1600" spc="-10" dirty="0">
                <a:latin typeface="Tw Cen MT"/>
                <a:cs typeface="Tw Cen MT"/>
              </a:rPr>
              <a:t>Ciguatera poisoning via fish.</a:t>
            </a:r>
          </a:p>
          <a:p>
            <a:pPr marL="472440" marR="419734" indent="-320040">
              <a:lnSpc>
                <a:spcPct val="80000"/>
              </a:lnSpc>
              <a:spcBef>
                <a:spcPts val="700"/>
              </a:spcBef>
              <a:buClr>
                <a:srgbClr val="DD8047"/>
              </a:buClr>
              <a:buSzPct val="59375"/>
              <a:buFont typeface="Wingdings"/>
              <a:buChar char=""/>
              <a:tabLst>
                <a:tab pos="471805" algn="l"/>
                <a:tab pos="472440" algn="l"/>
              </a:tabLst>
            </a:pPr>
            <a:r>
              <a:rPr lang="en-US" sz="1600" spc="-10" dirty="0">
                <a:latin typeface="Tw Cen MT"/>
                <a:cs typeface="Tw Cen MT"/>
              </a:rPr>
              <a:t>Destruction of traditional livelihoods and disruption of traditional diets.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EC7DC-0227-2A6A-B0F7-4DB8B9369E0A}"/>
              </a:ext>
            </a:extLst>
          </p:cNvPr>
          <p:cNvSpPr>
            <a:spLocks noGrp="1"/>
          </p:cNvSpPr>
          <p:nvPr>
            <p:ph type="title"/>
          </p:nvPr>
        </p:nvSpPr>
        <p:spPr/>
        <p:txBody>
          <a:bodyPr/>
          <a:lstStyle/>
          <a:p>
            <a:r>
              <a:rPr lang="en-US" dirty="0"/>
              <a:t>Impacted populations</a:t>
            </a:r>
          </a:p>
        </p:txBody>
      </p:sp>
      <p:sp>
        <p:nvSpPr>
          <p:cNvPr id="3" name="Content Placeholder 2">
            <a:extLst>
              <a:ext uri="{FF2B5EF4-FFF2-40B4-BE49-F238E27FC236}">
                <a16:creationId xmlns:a16="http://schemas.microsoft.com/office/drawing/2014/main" id="{0464D7CE-44A6-B1BF-67CB-90861F5C370B}"/>
              </a:ext>
            </a:extLst>
          </p:cNvPr>
          <p:cNvSpPr>
            <a:spLocks noGrp="1"/>
          </p:cNvSpPr>
          <p:nvPr>
            <p:ph sz="quarter" idx="1"/>
          </p:nvPr>
        </p:nvSpPr>
        <p:spPr/>
        <p:txBody>
          <a:bodyPr>
            <a:normAutofit fontScale="92500" lnSpcReduction="20000"/>
          </a:bodyPr>
          <a:lstStyle/>
          <a:p>
            <a:r>
              <a:rPr lang="en-US" dirty="0"/>
              <a:t>Downwinders;</a:t>
            </a:r>
          </a:p>
          <a:p>
            <a:r>
              <a:rPr lang="en-US" dirty="0"/>
              <a:t>Indigenous people;</a:t>
            </a:r>
          </a:p>
          <a:p>
            <a:r>
              <a:rPr lang="en-US" dirty="0"/>
              <a:t>Colonized countries;</a:t>
            </a:r>
          </a:p>
          <a:p>
            <a:r>
              <a:rPr lang="en-US" dirty="0"/>
              <a:t>Hibakusha in Japan;</a:t>
            </a:r>
          </a:p>
          <a:p>
            <a:r>
              <a:rPr lang="en-US" dirty="0"/>
              <a:t>Atomic veterans;</a:t>
            </a:r>
          </a:p>
          <a:p>
            <a:r>
              <a:rPr lang="en-US" dirty="0"/>
              <a:t>Those who produced weapons and the entire chain of materials.</a:t>
            </a:r>
          </a:p>
          <a:p>
            <a:r>
              <a:rPr lang="en-US" dirty="0"/>
              <a:t>Essentially the entire global population;</a:t>
            </a:r>
          </a:p>
          <a:p>
            <a:r>
              <a:rPr lang="en-US" dirty="0"/>
              <a:t>Generations far into the future – especially those impacted by radioactive waste and severely damaged ecosystems.</a:t>
            </a:r>
          </a:p>
        </p:txBody>
      </p:sp>
    </p:spTree>
    <p:extLst>
      <p:ext uri="{BB962C8B-B14F-4D97-AF65-F5344CB8AC3E}">
        <p14:creationId xmlns:p14="http://schemas.microsoft.com/office/powerpoint/2010/main" val="54250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13FE6-F299-6330-420F-57398C48448C}"/>
              </a:ext>
            </a:extLst>
          </p:cNvPr>
          <p:cNvSpPr>
            <a:spLocks noGrp="1"/>
          </p:cNvSpPr>
          <p:nvPr>
            <p:ph type="title"/>
          </p:nvPr>
        </p:nvSpPr>
        <p:spPr/>
        <p:txBody>
          <a:bodyPr>
            <a:noAutofit/>
          </a:bodyPr>
          <a:lstStyle/>
          <a:p>
            <a:pPr algn="ctr"/>
            <a:r>
              <a:rPr lang="en-US" sz="3000" dirty="0"/>
              <a:t>US power versus major birth defects for babies worldwide – one 1960 perspective</a:t>
            </a:r>
          </a:p>
        </p:txBody>
      </p:sp>
      <p:sp>
        <p:nvSpPr>
          <p:cNvPr id="3" name="Content Placeholder 2">
            <a:extLst>
              <a:ext uri="{FF2B5EF4-FFF2-40B4-BE49-F238E27FC236}">
                <a16:creationId xmlns:a16="http://schemas.microsoft.com/office/drawing/2014/main" id="{53EA3D52-93BE-D154-3DAA-DDFC4011B5D8}"/>
              </a:ext>
            </a:extLst>
          </p:cNvPr>
          <p:cNvSpPr>
            <a:spLocks noGrp="1"/>
          </p:cNvSpPr>
          <p:nvPr>
            <p:ph sz="quarter" idx="1"/>
          </p:nvPr>
        </p:nvSpPr>
        <p:spPr>
          <a:xfrm>
            <a:off x="612648" y="1524000"/>
            <a:ext cx="8153400" cy="4495800"/>
          </a:xfrm>
        </p:spPr>
        <p:txBody>
          <a:bodyPr>
            <a:noAutofit/>
          </a:bodyPr>
          <a:lstStyle/>
          <a:p>
            <a:pPr marL="0" indent="0">
              <a:buNone/>
            </a:pPr>
            <a:r>
              <a:rPr lang="en-US" sz="2200" dirty="0"/>
              <a:t>University of California Engineering alumni magazine April 1960 editorial:</a:t>
            </a:r>
          </a:p>
          <a:p>
            <a:r>
              <a:rPr lang="en-US" sz="2200" dirty="0">
                <a:effectLst/>
                <a:ea typeface="Times New Roman" panose="02020603050405020304" pitchFamily="18" charset="0"/>
              </a:rPr>
              <a:t>“The</a:t>
            </a:r>
            <a:r>
              <a:rPr lang="en-US" sz="2200" spc="-125" dirty="0">
                <a:effectLst/>
                <a:ea typeface="Times New Roman" panose="02020603050405020304" pitchFamily="18" charset="0"/>
              </a:rPr>
              <a:t> </a:t>
            </a:r>
            <a:r>
              <a:rPr lang="en-US" sz="2200" dirty="0">
                <a:effectLst/>
                <a:ea typeface="Times New Roman" panose="02020603050405020304" pitchFamily="18" charset="0"/>
              </a:rPr>
              <a:t>ultimate</a:t>
            </a:r>
            <a:r>
              <a:rPr lang="en-US" sz="2200" spc="-155" dirty="0">
                <a:effectLst/>
                <a:ea typeface="Times New Roman" panose="02020603050405020304" pitchFamily="18" charset="0"/>
              </a:rPr>
              <a:t> </a:t>
            </a:r>
            <a:r>
              <a:rPr lang="en-US" sz="2200" dirty="0">
                <a:effectLst/>
                <a:ea typeface="Times New Roman" panose="02020603050405020304" pitchFamily="18" charset="0"/>
              </a:rPr>
              <a:t>aim</a:t>
            </a:r>
            <a:r>
              <a:rPr lang="en-US" sz="2200" spc="-110" dirty="0">
                <a:effectLst/>
                <a:ea typeface="Times New Roman" panose="02020603050405020304" pitchFamily="18" charset="0"/>
              </a:rPr>
              <a:t> </a:t>
            </a:r>
            <a:r>
              <a:rPr lang="en-US" sz="2200" dirty="0">
                <a:effectLst/>
                <a:ea typeface="Times New Roman" panose="02020603050405020304" pitchFamily="18" charset="0"/>
              </a:rPr>
              <a:t>of</a:t>
            </a:r>
            <a:r>
              <a:rPr lang="en-US" sz="2200" spc="-110" dirty="0">
                <a:effectLst/>
                <a:ea typeface="Times New Roman" panose="02020603050405020304" pitchFamily="18" charset="0"/>
              </a:rPr>
              <a:t> </a:t>
            </a:r>
            <a:r>
              <a:rPr lang="en-US" sz="2200" dirty="0">
                <a:effectLst/>
                <a:ea typeface="Times New Roman" panose="02020603050405020304" pitchFamily="18" charset="0"/>
              </a:rPr>
              <a:t>the</a:t>
            </a:r>
            <a:r>
              <a:rPr lang="en-US" sz="2200" spc="-175" dirty="0">
                <a:effectLst/>
                <a:ea typeface="Times New Roman" panose="02020603050405020304" pitchFamily="18" charset="0"/>
              </a:rPr>
              <a:t> </a:t>
            </a:r>
            <a:r>
              <a:rPr lang="en-US" sz="2200" dirty="0">
                <a:effectLst/>
                <a:ea typeface="Times New Roman" panose="02020603050405020304" pitchFamily="18" charset="0"/>
              </a:rPr>
              <a:t>Soviet</a:t>
            </a:r>
            <a:r>
              <a:rPr lang="en-US" sz="2200" spc="-135" dirty="0">
                <a:effectLst/>
                <a:ea typeface="Times New Roman" panose="02020603050405020304" pitchFamily="18" charset="0"/>
              </a:rPr>
              <a:t> </a:t>
            </a:r>
            <a:r>
              <a:rPr lang="en-US" sz="2200" dirty="0">
                <a:effectLst/>
                <a:ea typeface="Times New Roman" panose="02020603050405020304" pitchFamily="18" charset="0"/>
              </a:rPr>
              <a:t>Union</a:t>
            </a:r>
            <a:r>
              <a:rPr lang="en-US" sz="2200" spc="-135" dirty="0">
                <a:effectLst/>
                <a:ea typeface="Times New Roman" panose="02020603050405020304" pitchFamily="18" charset="0"/>
              </a:rPr>
              <a:t> </a:t>
            </a:r>
            <a:r>
              <a:rPr lang="en-US" sz="2200" dirty="0">
                <a:effectLst/>
                <a:ea typeface="Times New Roman" panose="02020603050405020304" pitchFamily="18" charset="0"/>
              </a:rPr>
              <a:t>and</a:t>
            </a:r>
            <a:r>
              <a:rPr lang="en-US" sz="2200" spc="-150" dirty="0">
                <a:effectLst/>
                <a:ea typeface="Times New Roman" panose="02020603050405020304" pitchFamily="18" charset="0"/>
              </a:rPr>
              <a:t> </a:t>
            </a:r>
            <a:r>
              <a:rPr lang="en-US" sz="2200" dirty="0">
                <a:effectLst/>
                <a:ea typeface="Times New Roman" panose="02020603050405020304" pitchFamily="18" charset="0"/>
              </a:rPr>
              <a:t>China</a:t>
            </a:r>
            <a:r>
              <a:rPr lang="en-US" sz="2200" spc="-135" dirty="0">
                <a:effectLst/>
                <a:ea typeface="Times New Roman" panose="02020603050405020304" pitchFamily="18" charset="0"/>
              </a:rPr>
              <a:t> </a:t>
            </a:r>
            <a:r>
              <a:rPr lang="en-US" sz="2200" dirty="0">
                <a:effectLst/>
                <a:ea typeface="Times New Roman" panose="02020603050405020304" pitchFamily="18" charset="0"/>
              </a:rPr>
              <a:t>is</a:t>
            </a:r>
            <a:r>
              <a:rPr lang="en-US" sz="2200" spc="-135" dirty="0">
                <a:effectLst/>
                <a:ea typeface="Times New Roman" panose="02020603050405020304" pitchFamily="18" charset="0"/>
              </a:rPr>
              <a:t> </a:t>
            </a:r>
            <a:r>
              <a:rPr lang="en-US" sz="2200" dirty="0">
                <a:effectLst/>
                <a:ea typeface="Times New Roman" panose="02020603050405020304" pitchFamily="18" charset="0"/>
              </a:rPr>
              <a:t>the</a:t>
            </a:r>
            <a:r>
              <a:rPr lang="en-US" sz="2200" spc="-165" dirty="0">
                <a:effectLst/>
                <a:ea typeface="Times New Roman" panose="02020603050405020304" pitchFamily="18" charset="0"/>
              </a:rPr>
              <a:t> </a:t>
            </a:r>
            <a:r>
              <a:rPr lang="en-US" sz="2200" dirty="0">
                <a:effectLst/>
                <a:ea typeface="Times New Roman" panose="02020603050405020304" pitchFamily="18" charset="0"/>
              </a:rPr>
              <a:t>Communization</a:t>
            </a:r>
            <a:r>
              <a:rPr lang="en-US" sz="2200" spc="-120" dirty="0">
                <a:effectLst/>
                <a:ea typeface="Times New Roman" panose="02020603050405020304" pitchFamily="18" charset="0"/>
              </a:rPr>
              <a:t> </a:t>
            </a:r>
            <a:r>
              <a:rPr lang="en-US" sz="2200" dirty="0">
                <a:effectLst/>
                <a:ea typeface="Times New Roman" panose="02020603050405020304" pitchFamily="18" charset="0"/>
              </a:rPr>
              <a:t>of</a:t>
            </a:r>
            <a:r>
              <a:rPr lang="en-US" sz="2200" spc="-85" dirty="0">
                <a:effectLst/>
                <a:ea typeface="Times New Roman" panose="02020603050405020304" pitchFamily="18" charset="0"/>
              </a:rPr>
              <a:t> </a:t>
            </a:r>
            <a:r>
              <a:rPr lang="en-US" sz="2200" dirty="0">
                <a:effectLst/>
                <a:ea typeface="Times New Roman" panose="02020603050405020304" pitchFamily="18" charset="0"/>
              </a:rPr>
              <a:t>the</a:t>
            </a:r>
            <a:r>
              <a:rPr lang="en-US" sz="2200" spc="-150" dirty="0">
                <a:effectLst/>
                <a:ea typeface="Times New Roman" panose="02020603050405020304" pitchFamily="18" charset="0"/>
              </a:rPr>
              <a:t> </a:t>
            </a:r>
            <a:r>
              <a:rPr lang="en-US" sz="2200" dirty="0">
                <a:effectLst/>
                <a:ea typeface="Times New Roman" panose="02020603050405020304" pitchFamily="18" charset="0"/>
              </a:rPr>
              <a:t>entire</a:t>
            </a:r>
            <a:r>
              <a:rPr lang="en-US" sz="2200" spc="-80" dirty="0">
                <a:effectLst/>
                <a:ea typeface="Times New Roman" panose="02020603050405020304" pitchFamily="18" charset="0"/>
              </a:rPr>
              <a:t> </a:t>
            </a:r>
            <a:r>
              <a:rPr lang="en-US" sz="2200" dirty="0">
                <a:effectLst/>
                <a:ea typeface="Times New Roman" panose="02020603050405020304" pitchFamily="18" charset="0"/>
              </a:rPr>
              <a:t>world,</a:t>
            </a:r>
            <a:r>
              <a:rPr lang="en-US" sz="2200" spc="-90" dirty="0">
                <a:effectLst/>
                <a:ea typeface="Times New Roman" panose="02020603050405020304" pitchFamily="18" charset="0"/>
              </a:rPr>
              <a:t> </a:t>
            </a:r>
            <a:r>
              <a:rPr lang="en-US" sz="2200" dirty="0">
                <a:effectLst/>
                <a:ea typeface="Times New Roman" panose="02020603050405020304" pitchFamily="18" charset="0"/>
              </a:rPr>
              <a:t>by</a:t>
            </a:r>
            <a:r>
              <a:rPr lang="en-US" sz="2200" spc="-105" dirty="0">
                <a:effectLst/>
                <a:ea typeface="Times New Roman" panose="02020603050405020304" pitchFamily="18" charset="0"/>
              </a:rPr>
              <a:t> </a:t>
            </a:r>
            <a:r>
              <a:rPr lang="en-US" sz="2200" dirty="0">
                <a:effectLst/>
                <a:ea typeface="Times New Roman" panose="02020603050405020304" pitchFamily="18" charset="0"/>
              </a:rPr>
              <a:t>force</a:t>
            </a:r>
            <a:r>
              <a:rPr lang="en-US" sz="2200" spc="-120" dirty="0">
                <a:effectLst/>
                <a:ea typeface="Times New Roman" panose="02020603050405020304" pitchFamily="18" charset="0"/>
              </a:rPr>
              <a:t> </a:t>
            </a:r>
            <a:r>
              <a:rPr lang="en-US" sz="2200" dirty="0">
                <a:effectLst/>
                <a:ea typeface="Times New Roman" panose="02020603050405020304" pitchFamily="18" charset="0"/>
              </a:rPr>
              <a:t>of</a:t>
            </a:r>
            <a:r>
              <a:rPr lang="en-US" sz="2200" spc="-105" dirty="0">
                <a:effectLst/>
                <a:ea typeface="Times New Roman" panose="02020603050405020304" pitchFamily="18" charset="0"/>
              </a:rPr>
              <a:t> </a:t>
            </a:r>
            <a:r>
              <a:rPr lang="en-US" sz="2200" dirty="0">
                <a:effectLst/>
                <a:ea typeface="Times New Roman" panose="02020603050405020304" pitchFamily="18" charset="0"/>
              </a:rPr>
              <a:t>arms</a:t>
            </a:r>
            <a:r>
              <a:rPr lang="en-US" sz="2200" spc="-110" dirty="0">
                <a:effectLst/>
                <a:ea typeface="Times New Roman" panose="02020603050405020304" pitchFamily="18" charset="0"/>
              </a:rPr>
              <a:t> </a:t>
            </a:r>
            <a:r>
              <a:rPr lang="en-US" sz="2200" dirty="0">
                <a:effectLst/>
                <a:ea typeface="Times New Roman" panose="02020603050405020304" pitchFamily="18" charset="0"/>
              </a:rPr>
              <a:t>if</a:t>
            </a:r>
            <a:r>
              <a:rPr lang="en-US" sz="2200" spc="-75" dirty="0">
                <a:effectLst/>
                <a:ea typeface="Times New Roman" panose="02020603050405020304" pitchFamily="18" charset="0"/>
              </a:rPr>
              <a:t> </a:t>
            </a:r>
            <a:r>
              <a:rPr lang="en-US" sz="2200" dirty="0">
                <a:effectLst/>
                <a:ea typeface="Times New Roman" panose="02020603050405020304" pitchFamily="18" charset="0"/>
              </a:rPr>
              <a:t>necessary.</a:t>
            </a:r>
            <a:r>
              <a:rPr lang="en-US" sz="2200" spc="-120" dirty="0">
                <a:effectLst/>
                <a:ea typeface="Times New Roman" panose="02020603050405020304" pitchFamily="18" charset="0"/>
              </a:rPr>
              <a:t> </a:t>
            </a:r>
            <a:r>
              <a:rPr lang="en-US" sz="2200" dirty="0">
                <a:effectLst/>
                <a:ea typeface="Times New Roman" panose="02020603050405020304" pitchFamily="18" charset="0"/>
              </a:rPr>
              <a:t>Our</a:t>
            </a:r>
            <a:r>
              <a:rPr lang="en-US" sz="2200" spc="-125" dirty="0">
                <a:effectLst/>
                <a:ea typeface="Times New Roman" panose="02020603050405020304" pitchFamily="18" charset="0"/>
              </a:rPr>
              <a:t> </a:t>
            </a:r>
            <a:r>
              <a:rPr lang="en-US" sz="2200" dirty="0">
                <a:effectLst/>
                <a:ea typeface="Times New Roman" panose="02020603050405020304" pitchFamily="18" charset="0"/>
              </a:rPr>
              <a:t>defense, and</a:t>
            </a:r>
            <a:r>
              <a:rPr lang="en-US" sz="2200" spc="15" dirty="0">
                <a:effectLst/>
                <a:ea typeface="Times New Roman" panose="02020603050405020304" pitchFamily="18" charset="0"/>
              </a:rPr>
              <a:t> </a:t>
            </a:r>
            <a:r>
              <a:rPr lang="en-US" sz="2200" dirty="0">
                <a:effectLst/>
                <a:ea typeface="Times New Roman" panose="02020603050405020304" pitchFamily="18" charset="0"/>
              </a:rPr>
              <a:t>thus</a:t>
            </a:r>
            <a:r>
              <a:rPr lang="en-US" sz="2200" spc="-15" dirty="0">
                <a:effectLst/>
                <a:ea typeface="Times New Roman" panose="02020603050405020304" pitchFamily="18" charset="0"/>
              </a:rPr>
              <a:t> </a:t>
            </a:r>
            <a:r>
              <a:rPr lang="en-US" sz="2200" dirty="0">
                <a:effectLst/>
                <a:ea typeface="Times New Roman" panose="02020603050405020304" pitchFamily="18" charset="0"/>
              </a:rPr>
              <a:t>the</a:t>
            </a:r>
            <a:r>
              <a:rPr lang="en-US" sz="2200" spc="-40" dirty="0">
                <a:effectLst/>
                <a:ea typeface="Times New Roman" panose="02020603050405020304" pitchFamily="18" charset="0"/>
              </a:rPr>
              <a:t> </a:t>
            </a:r>
            <a:r>
              <a:rPr lang="en-US" sz="2200" dirty="0">
                <a:effectLst/>
                <a:ea typeface="Times New Roman" panose="02020603050405020304" pitchFamily="18" charset="0"/>
              </a:rPr>
              <a:t>defense</a:t>
            </a:r>
            <a:r>
              <a:rPr lang="en-US" sz="2200" spc="-45" dirty="0">
                <a:effectLst/>
                <a:ea typeface="Times New Roman" panose="02020603050405020304" pitchFamily="18" charset="0"/>
              </a:rPr>
              <a:t> </a:t>
            </a:r>
            <a:r>
              <a:rPr lang="en-US" sz="2200" dirty="0">
                <a:effectLst/>
                <a:ea typeface="Times New Roman" panose="02020603050405020304" pitchFamily="18" charset="0"/>
              </a:rPr>
              <a:t>of the</a:t>
            </a:r>
            <a:r>
              <a:rPr lang="en-US" sz="2200" spc="-35" dirty="0">
                <a:effectLst/>
                <a:ea typeface="Times New Roman" panose="02020603050405020304" pitchFamily="18" charset="0"/>
              </a:rPr>
              <a:t> </a:t>
            </a:r>
            <a:r>
              <a:rPr lang="en-US" sz="2200" dirty="0">
                <a:effectLst/>
                <a:ea typeface="Times New Roman" panose="02020603050405020304" pitchFamily="18" charset="0"/>
              </a:rPr>
              <a:t>free</a:t>
            </a:r>
            <a:r>
              <a:rPr lang="en-US" sz="2200" spc="-40" dirty="0">
                <a:effectLst/>
                <a:ea typeface="Times New Roman" panose="02020603050405020304" pitchFamily="18" charset="0"/>
              </a:rPr>
              <a:t> </a:t>
            </a:r>
            <a:r>
              <a:rPr lang="en-US" sz="2200" dirty="0">
                <a:effectLst/>
                <a:ea typeface="Times New Roman" panose="02020603050405020304" pitchFamily="18" charset="0"/>
              </a:rPr>
              <a:t>world,</a:t>
            </a:r>
            <a:r>
              <a:rPr lang="en-US" sz="2200" spc="-40" dirty="0">
                <a:effectLst/>
                <a:ea typeface="Times New Roman" panose="02020603050405020304" pitchFamily="18" charset="0"/>
              </a:rPr>
              <a:t> </a:t>
            </a:r>
            <a:r>
              <a:rPr lang="en-US" sz="2200" dirty="0">
                <a:effectLst/>
                <a:ea typeface="Times New Roman" panose="02020603050405020304" pitchFamily="18" charset="0"/>
              </a:rPr>
              <a:t>is</a:t>
            </a:r>
            <a:r>
              <a:rPr lang="en-US" sz="2200" spc="-30" dirty="0">
                <a:effectLst/>
                <a:ea typeface="Times New Roman" panose="02020603050405020304" pitchFamily="18" charset="0"/>
              </a:rPr>
              <a:t> </a:t>
            </a:r>
            <a:r>
              <a:rPr lang="en-US" sz="2200" dirty="0">
                <a:effectLst/>
                <a:ea typeface="Times New Roman" panose="02020603050405020304" pitchFamily="18" charset="0"/>
              </a:rPr>
              <a:t>based</a:t>
            </a:r>
            <a:r>
              <a:rPr lang="en-US" sz="2200" spc="-40" dirty="0">
                <a:effectLst/>
                <a:ea typeface="Times New Roman" panose="02020603050405020304" pitchFamily="18" charset="0"/>
              </a:rPr>
              <a:t> </a:t>
            </a:r>
            <a:r>
              <a:rPr lang="en-US" sz="2200" dirty="0">
                <a:effectLst/>
                <a:ea typeface="Times New Roman" panose="02020603050405020304" pitchFamily="18" charset="0"/>
              </a:rPr>
              <a:t>on</a:t>
            </a:r>
            <a:r>
              <a:rPr lang="en-US" sz="2200" spc="-25" dirty="0">
                <a:effectLst/>
                <a:ea typeface="Times New Roman" panose="02020603050405020304" pitchFamily="18" charset="0"/>
              </a:rPr>
              <a:t> </a:t>
            </a:r>
            <a:r>
              <a:rPr lang="en-US" sz="2200" dirty="0">
                <a:effectLst/>
                <a:ea typeface="Times New Roman" panose="02020603050405020304" pitchFamily="18" charset="0"/>
              </a:rPr>
              <a:t>atomic</a:t>
            </a:r>
            <a:r>
              <a:rPr lang="en-US" sz="2200" spc="-35" dirty="0">
                <a:effectLst/>
                <a:ea typeface="Times New Roman" panose="02020603050405020304" pitchFamily="18" charset="0"/>
              </a:rPr>
              <a:t> </a:t>
            </a:r>
            <a:r>
              <a:rPr lang="en-US" sz="2200" dirty="0">
                <a:effectLst/>
                <a:ea typeface="Times New Roman" panose="02020603050405020304" pitchFamily="18" charset="0"/>
              </a:rPr>
              <a:t>and hydrogen</a:t>
            </a:r>
            <a:r>
              <a:rPr lang="en-US" sz="2200" spc="-35" dirty="0">
                <a:effectLst/>
                <a:ea typeface="Times New Roman" panose="02020603050405020304" pitchFamily="18" charset="0"/>
              </a:rPr>
              <a:t> </a:t>
            </a:r>
            <a:r>
              <a:rPr lang="en-US" sz="2200" dirty="0">
                <a:effectLst/>
                <a:ea typeface="Times New Roman" panose="02020603050405020304" pitchFamily="18" charset="0"/>
              </a:rPr>
              <a:t>weapons.</a:t>
            </a:r>
            <a:r>
              <a:rPr lang="en-US" sz="2200" spc="-55" dirty="0">
                <a:ea typeface="Times New Roman" panose="02020603050405020304" pitchFamily="18" charset="0"/>
              </a:rPr>
              <a:t>”</a:t>
            </a:r>
            <a:endParaRPr lang="en-US" sz="2200" dirty="0">
              <a:effectLst/>
              <a:ea typeface="Times New Roman" panose="02020603050405020304" pitchFamily="18" charset="0"/>
            </a:endParaRPr>
          </a:p>
          <a:p>
            <a:r>
              <a:rPr lang="en-US" sz="2200" dirty="0">
                <a:effectLst/>
                <a:ea typeface="Times New Roman" panose="02020603050405020304" pitchFamily="18" charset="0"/>
              </a:rPr>
              <a:t>“…your babies'</a:t>
            </a:r>
            <a:r>
              <a:rPr lang="en-US" sz="2200" spc="-120" dirty="0">
                <a:effectLst/>
                <a:ea typeface="Times New Roman" panose="02020603050405020304" pitchFamily="18" charset="0"/>
              </a:rPr>
              <a:t> </a:t>
            </a:r>
            <a:r>
              <a:rPr lang="en-US" sz="2200" dirty="0">
                <a:effectLst/>
                <a:ea typeface="Times New Roman" panose="02020603050405020304" pitchFamily="18" charset="0"/>
              </a:rPr>
              <a:t>chances</a:t>
            </a:r>
            <a:r>
              <a:rPr lang="en-US" sz="2200" spc="-95" dirty="0">
                <a:effectLst/>
                <a:ea typeface="Times New Roman" panose="02020603050405020304" pitchFamily="18" charset="0"/>
              </a:rPr>
              <a:t> </a:t>
            </a:r>
            <a:r>
              <a:rPr lang="en-US" sz="2200" dirty="0">
                <a:effectLst/>
                <a:ea typeface="Times New Roman" panose="02020603050405020304" pitchFamily="18" charset="0"/>
              </a:rPr>
              <a:t>of</a:t>
            </a:r>
            <a:r>
              <a:rPr lang="en-US" sz="2200" spc="-70" dirty="0">
                <a:effectLst/>
                <a:ea typeface="Times New Roman" panose="02020603050405020304" pitchFamily="18" charset="0"/>
              </a:rPr>
              <a:t> </a:t>
            </a:r>
            <a:r>
              <a:rPr lang="en-US" sz="2200" dirty="0">
                <a:effectLst/>
                <a:ea typeface="Times New Roman" panose="02020603050405020304" pitchFamily="18" charset="0"/>
              </a:rPr>
              <a:t>having</a:t>
            </a:r>
            <a:r>
              <a:rPr lang="en-US" sz="2200" spc="-130" dirty="0">
                <a:effectLst/>
                <a:ea typeface="Times New Roman" panose="02020603050405020304" pitchFamily="18" charset="0"/>
              </a:rPr>
              <a:t> </a:t>
            </a:r>
            <a:r>
              <a:rPr lang="en-US" sz="2200" dirty="0">
                <a:effectLst/>
                <a:ea typeface="Times New Roman" panose="02020603050405020304" pitchFamily="18" charset="0"/>
              </a:rPr>
              <a:t>a</a:t>
            </a:r>
            <a:r>
              <a:rPr lang="en-US" sz="2200" spc="-105" dirty="0">
                <a:effectLst/>
                <a:ea typeface="Times New Roman" panose="02020603050405020304" pitchFamily="18" charset="0"/>
              </a:rPr>
              <a:t> </a:t>
            </a:r>
            <a:r>
              <a:rPr lang="en-US" sz="2200" dirty="0">
                <a:effectLst/>
                <a:ea typeface="Times New Roman" panose="02020603050405020304" pitchFamily="18" charset="0"/>
              </a:rPr>
              <a:t>major</a:t>
            </a:r>
            <a:r>
              <a:rPr lang="en-US" sz="2200" spc="-90" dirty="0">
                <a:effectLst/>
                <a:ea typeface="Times New Roman" panose="02020603050405020304" pitchFamily="18" charset="0"/>
              </a:rPr>
              <a:t> </a:t>
            </a:r>
            <a:r>
              <a:rPr lang="en-US" sz="2200" dirty="0">
                <a:effectLst/>
                <a:ea typeface="Times New Roman" panose="02020603050405020304" pitchFamily="18" charset="0"/>
              </a:rPr>
              <a:t>birth</a:t>
            </a:r>
            <a:r>
              <a:rPr lang="en-US" sz="2200" spc="-90" dirty="0">
                <a:effectLst/>
                <a:ea typeface="Times New Roman" panose="02020603050405020304" pitchFamily="18" charset="0"/>
              </a:rPr>
              <a:t> </a:t>
            </a:r>
            <a:r>
              <a:rPr lang="en-US" sz="2200" dirty="0">
                <a:effectLst/>
                <a:ea typeface="Times New Roman" panose="02020603050405020304" pitchFamily="18" charset="0"/>
              </a:rPr>
              <a:t>defect [due to nuclear testing fallout] are</a:t>
            </a:r>
            <a:r>
              <a:rPr lang="en-US" sz="2200" spc="-150" dirty="0">
                <a:effectLst/>
                <a:ea typeface="Times New Roman" panose="02020603050405020304" pitchFamily="18" charset="0"/>
              </a:rPr>
              <a:t> </a:t>
            </a:r>
            <a:r>
              <a:rPr lang="en-US" sz="2200" dirty="0">
                <a:effectLst/>
                <a:ea typeface="Times New Roman" panose="02020603050405020304" pitchFamily="18" charset="0"/>
              </a:rPr>
              <a:t>increased</a:t>
            </a:r>
            <a:r>
              <a:rPr lang="en-US" sz="2200" spc="-65" dirty="0">
                <a:effectLst/>
                <a:ea typeface="Times New Roman" panose="02020603050405020304" pitchFamily="18" charset="0"/>
              </a:rPr>
              <a:t> </a:t>
            </a:r>
            <a:r>
              <a:rPr lang="en-US" sz="2200" dirty="0">
                <a:effectLst/>
                <a:ea typeface="Times New Roman" panose="02020603050405020304" pitchFamily="18" charset="0"/>
              </a:rPr>
              <a:t>by</a:t>
            </a:r>
            <a:r>
              <a:rPr lang="en-US" sz="2200" spc="-120" dirty="0">
                <a:effectLst/>
                <a:ea typeface="Times New Roman" panose="02020603050405020304" pitchFamily="18" charset="0"/>
              </a:rPr>
              <a:t> </a:t>
            </a:r>
            <a:r>
              <a:rPr lang="en-US" sz="2200" dirty="0">
                <a:effectLst/>
                <a:ea typeface="Times New Roman" panose="02020603050405020304" pitchFamily="18" charset="0"/>
              </a:rPr>
              <a:t>one part</a:t>
            </a:r>
            <a:r>
              <a:rPr lang="en-US" sz="2200" spc="-50" dirty="0">
                <a:effectLst/>
                <a:ea typeface="Times New Roman" panose="02020603050405020304" pitchFamily="18" charset="0"/>
              </a:rPr>
              <a:t> </a:t>
            </a:r>
            <a:r>
              <a:rPr lang="en-US" sz="2200" dirty="0">
                <a:effectLst/>
                <a:ea typeface="Times New Roman" panose="02020603050405020304" pitchFamily="18" charset="0"/>
              </a:rPr>
              <a:t>in</a:t>
            </a:r>
            <a:r>
              <a:rPr lang="en-US" sz="2200" spc="-75" dirty="0">
                <a:effectLst/>
                <a:ea typeface="Times New Roman" panose="02020603050405020304" pitchFamily="18" charset="0"/>
              </a:rPr>
              <a:t> </a:t>
            </a:r>
            <a:r>
              <a:rPr lang="en-US" sz="2200" dirty="0">
                <a:effectLst/>
                <a:ea typeface="Times New Roman" panose="02020603050405020304" pitchFamily="18" charset="0"/>
              </a:rPr>
              <a:t>5,000</a:t>
            </a:r>
            <a:r>
              <a:rPr lang="en-US" sz="2200" spc="-70" dirty="0">
                <a:effectLst/>
                <a:ea typeface="Times New Roman" panose="02020603050405020304" pitchFamily="18" charset="0"/>
              </a:rPr>
              <a:t> </a:t>
            </a:r>
            <a:r>
              <a:rPr lang="en-US" sz="2200" dirty="0">
                <a:effectLst/>
                <a:ea typeface="Times New Roman" panose="02020603050405020304" pitchFamily="18" charset="0"/>
              </a:rPr>
              <a:t>approximately.</a:t>
            </a:r>
            <a:r>
              <a:rPr lang="en-US" sz="2200" spc="-110" dirty="0">
                <a:effectLst/>
                <a:ea typeface="Times New Roman" panose="02020603050405020304" pitchFamily="18" charset="0"/>
              </a:rPr>
              <a:t> </a:t>
            </a:r>
            <a:r>
              <a:rPr lang="en-US" sz="2200" dirty="0">
                <a:effectLst/>
                <a:ea typeface="Times New Roman" panose="02020603050405020304" pitchFamily="18" charset="0"/>
              </a:rPr>
              <a:t>Percentagewise,</a:t>
            </a:r>
            <a:r>
              <a:rPr lang="en-US" sz="2200" spc="-85" dirty="0">
                <a:effectLst/>
                <a:ea typeface="Times New Roman" panose="02020603050405020304" pitchFamily="18" charset="0"/>
              </a:rPr>
              <a:t> </a:t>
            </a:r>
            <a:r>
              <a:rPr lang="en-US" sz="2200" dirty="0">
                <a:effectLst/>
                <a:ea typeface="Times New Roman" panose="02020603050405020304" pitchFamily="18" charset="0"/>
              </a:rPr>
              <a:t>this</a:t>
            </a:r>
            <a:r>
              <a:rPr lang="en-US" sz="2200" spc="-115" dirty="0">
                <a:effectLst/>
                <a:ea typeface="Times New Roman" panose="02020603050405020304" pitchFamily="18" charset="0"/>
              </a:rPr>
              <a:t> </a:t>
            </a:r>
            <a:r>
              <a:rPr lang="en-US" sz="2200" dirty="0">
                <a:effectLst/>
                <a:ea typeface="Times New Roman" panose="02020603050405020304" pitchFamily="18" charset="0"/>
              </a:rPr>
              <a:t>is</a:t>
            </a:r>
            <a:r>
              <a:rPr lang="en-US" sz="2200" spc="-70" dirty="0">
                <a:effectLst/>
                <a:ea typeface="Times New Roman" panose="02020603050405020304" pitchFamily="18" charset="0"/>
              </a:rPr>
              <a:t> </a:t>
            </a:r>
            <a:r>
              <a:rPr lang="en-US" sz="2200" dirty="0">
                <a:effectLst/>
                <a:ea typeface="Times New Roman" panose="02020603050405020304" pitchFamily="18" charset="0"/>
              </a:rPr>
              <a:t>insignificant.”</a:t>
            </a:r>
            <a:endParaRPr lang="en-US" sz="2200" dirty="0"/>
          </a:p>
          <a:p>
            <a:r>
              <a:rPr lang="en-US" sz="2200" dirty="0"/>
              <a:t>“…</a:t>
            </a:r>
            <a:r>
              <a:rPr lang="en-US" sz="2200" dirty="0">
                <a:effectLst/>
                <a:ea typeface="Calibri" panose="020F0502020204030204" pitchFamily="34" charset="0"/>
                <a:cs typeface="Times New Roman" panose="02020603050405020304" pitchFamily="18" charset="0"/>
              </a:rPr>
              <a:t>it</a:t>
            </a:r>
            <a:r>
              <a:rPr lang="en-US" sz="2200" spc="-115"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means</a:t>
            </a:r>
            <a:r>
              <a:rPr lang="en-US" sz="2200" spc="-85"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that</a:t>
            </a:r>
            <a:r>
              <a:rPr lang="en-US" sz="2200" spc="-10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nuclear testing</a:t>
            </a:r>
            <a:r>
              <a:rPr lang="en-US" sz="2200" spc="-90" dirty="0">
                <a:effectLst/>
                <a:ea typeface="Calibri" panose="020F0502020204030204" pitchFamily="34" charset="0"/>
                <a:cs typeface="Times New Roman" panose="02020603050405020304" pitchFamily="18" charset="0"/>
              </a:rPr>
              <a:t> </a:t>
            </a:r>
            <a:r>
              <a:rPr lang="en-US" sz="2200" spc="5" dirty="0">
                <a:effectLst/>
                <a:ea typeface="Calibri" panose="020F0502020204030204" pitchFamily="34" charset="0"/>
              </a:rPr>
              <a:t>so </a:t>
            </a:r>
            <a:r>
              <a:rPr lang="en-US" sz="2200" spc="5" dirty="0">
                <a:effectLst/>
                <a:ea typeface="Calibri" panose="020F0502020204030204" pitchFamily="34" charset="0"/>
                <a:cs typeface="Times New Roman" panose="02020603050405020304" pitchFamily="18" charset="0"/>
              </a:rPr>
              <a:t>far</a:t>
            </a:r>
            <a:r>
              <a:rPr lang="en-US" sz="2200" spc="-13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has</a:t>
            </a:r>
            <a:r>
              <a:rPr lang="en-US" sz="2200" spc="-10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produced</a:t>
            </a:r>
            <a:r>
              <a:rPr lang="en-US" sz="2200" spc="-35"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about</a:t>
            </a:r>
            <a:r>
              <a:rPr lang="en-US" sz="2200" spc="-105"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rPr>
              <a:t>an </a:t>
            </a:r>
            <a:r>
              <a:rPr lang="en-US" sz="2200" dirty="0">
                <a:effectLst/>
                <a:ea typeface="Calibri" panose="020F0502020204030204" pitchFamily="34" charset="0"/>
                <a:cs typeface="Times New Roman" panose="02020603050405020304" pitchFamily="18" charset="0"/>
              </a:rPr>
              <a:t>additional</a:t>
            </a:r>
            <a:r>
              <a:rPr lang="en-US" sz="2200" spc="-75"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6,000</a:t>
            </a:r>
            <a:r>
              <a:rPr lang="en-US" sz="2200" spc="-9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babies</a:t>
            </a:r>
            <a:r>
              <a:rPr lang="en-US" sz="2200" spc="-13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born</a:t>
            </a:r>
            <a:r>
              <a:rPr lang="en-US" sz="2200" spc="-6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with major birth</a:t>
            </a:r>
            <a:r>
              <a:rPr lang="en-US" sz="2200" spc="-11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defects.”</a:t>
            </a:r>
          </a:p>
          <a:p>
            <a:r>
              <a:rPr lang="en-US" sz="2200" dirty="0">
                <a:effectLst/>
                <a:ea typeface="Calibri" panose="020F0502020204030204" pitchFamily="34" charset="0"/>
                <a:cs typeface="Times New Roman" panose="02020603050405020304" pitchFamily="18" charset="0"/>
              </a:rPr>
              <a:t>“…you</a:t>
            </a:r>
            <a:r>
              <a:rPr lang="en-US" sz="2200" spc="-175"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must</a:t>
            </a:r>
            <a:r>
              <a:rPr lang="en-US" sz="2200" spc="-175"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weigh</a:t>
            </a:r>
            <a:r>
              <a:rPr lang="en-US" sz="2200" spc="-165"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this</a:t>
            </a:r>
            <a:r>
              <a:rPr lang="en-US" sz="2200" spc="-20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acknowledged</a:t>
            </a:r>
            <a:r>
              <a:rPr lang="en-US" sz="2200" spc="-17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risk</a:t>
            </a:r>
            <a:r>
              <a:rPr lang="en-US" sz="2200" spc="-18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with</a:t>
            </a:r>
            <a:r>
              <a:rPr lang="en-US" sz="2200" spc="-17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the</a:t>
            </a:r>
            <a:r>
              <a:rPr lang="en-US" sz="2200" spc="-20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demonstrated</a:t>
            </a:r>
            <a:r>
              <a:rPr lang="en-US" sz="2200" spc="-14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need of</a:t>
            </a:r>
            <a:r>
              <a:rPr lang="en-US" sz="2200" spc="-55"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the</a:t>
            </a:r>
            <a:r>
              <a:rPr lang="en-US" sz="2200" spc="-95"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United</a:t>
            </a:r>
            <a:r>
              <a:rPr lang="en-US" sz="2200" spc="-9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States</a:t>
            </a:r>
            <a:r>
              <a:rPr lang="en-US" sz="2200" spc="-10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for</a:t>
            </a:r>
            <a:r>
              <a:rPr lang="en-US" sz="2200" spc="-130"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a</a:t>
            </a:r>
            <a:r>
              <a:rPr lang="en-US" sz="2200" spc="-95" dirty="0">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nuclear</a:t>
            </a:r>
            <a:r>
              <a:rPr lang="en-US" sz="2200" spc="-95" dirty="0">
                <a:effectLst/>
                <a:ea typeface="Calibri" panose="020F0502020204030204" pitchFamily="34" charset="0"/>
                <a:cs typeface="Times New Roman" panose="02020603050405020304" pitchFamily="18" charset="0"/>
              </a:rPr>
              <a:t> </a:t>
            </a:r>
            <a:r>
              <a:rPr lang="en-US" sz="2200" spc="-15" dirty="0">
                <a:effectLst/>
                <a:ea typeface="Calibri" panose="020F0502020204030204" pitchFamily="34" charset="0"/>
                <a:cs typeface="Times New Roman" panose="02020603050405020304" pitchFamily="18" charset="0"/>
              </a:rPr>
              <a:t>arsenal.”</a:t>
            </a:r>
            <a:endParaRPr lang="en-US"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7651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A921-CBF9-1B17-C474-B84CF3A1B859}"/>
              </a:ext>
            </a:extLst>
          </p:cNvPr>
          <p:cNvSpPr>
            <a:spLocks noGrp="1"/>
          </p:cNvSpPr>
          <p:nvPr>
            <p:ph type="title"/>
          </p:nvPr>
        </p:nvSpPr>
        <p:spPr/>
        <p:txBody>
          <a:bodyPr>
            <a:normAutofit/>
          </a:bodyPr>
          <a:lstStyle/>
          <a:p>
            <a:r>
              <a:rPr lang="en-US" dirty="0"/>
              <a:t>Use: Facts and reflections</a:t>
            </a:r>
          </a:p>
        </p:txBody>
      </p:sp>
      <p:sp>
        <p:nvSpPr>
          <p:cNvPr id="3" name="Content Placeholder 2">
            <a:extLst>
              <a:ext uri="{FF2B5EF4-FFF2-40B4-BE49-F238E27FC236}">
                <a16:creationId xmlns:a16="http://schemas.microsoft.com/office/drawing/2014/main" id="{F19F6060-F534-F01A-E56F-624E6B0A9EAE}"/>
              </a:ext>
            </a:extLst>
          </p:cNvPr>
          <p:cNvSpPr>
            <a:spLocks noGrp="1"/>
          </p:cNvSpPr>
          <p:nvPr>
            <p:ph sz="quarter" idx="1"/>
          </p:nvPr>
        </p:nvSpPr>
        <p:spPr/>
        <p:txBody>
          <a:bodyPr>
            <a:noAutofit/>
          </a:bodyPr>
          <a:lstStyle/>
          <a:p>
            <a:r>
              <a:rPr lang="en-US" sz="1800" dirty="0"/>
              <a:t>In the minds of almost all scientists</a:t>
            </a:r>
            <a:r>
              <a:rPr lang="en-US" sz="1800" dirty="0">
                <a:effectLst/>
                <a:ea typeface="Calibri" panose="020F0502020204030204" pitchFamily="34" charset="0"/>
                <a:cs typeface="Times New Roman" panose="02020603050405020304" pitchFamily="18" charset="0"/>
              </a:rPr>
              <a:t>, </a:t>
            </a:r>
            <a:r>
              <a:rPr lang="en-US" sz="1800" dirty="0"/>
              <a:t>the bomb project was started to prevent a Nazi monopoly (exemplified by the famous 1939 Einstein letter).  </a:t>
            </a:r>
          </a:p>
          <a:p>
            <a:r>
              <a:rPr lang="en-US" sz="1800" dirty="0"/>
              <a:t>Groves 23 April 1945 briefing paper: “The target is </a:t>
            </a:r>
            <a:r>
              <a:rPr lang="en-US" sz="1800" b="1" dirty="0"/>
              <a:t>and was always expected to be Japan.</a:t>
            </a:r>
            <a:r>
              <a:rPr lang="en-US" sz="1800" dirty="0"/>
              <a:t>” (Emphasis added). Germany was actually de-targeted on 5 May1943 – even as the Manhattan Project was getting into high gear.</a:t>
            </a:r>
          </a:p>
          <a:p>
            <a:r>
              <a:rPr lang="en-US" sz="1800" dirty="0"/>
              <a:t>Truman’s Secretary of State Jimmy Byrnes remarked to Szilard (May 1945) that if the bombs were not shown to have results for the money that was spent how would Congress appropriate money after the war?</a:t>
            </a:r>
          </a:p>
          <a:p>
            <a:r>
              <a:rPr lang="en-US" sz="1800" dirty="0"/>
              <a:t>Daniel Ellsberg wrote in the late1970s that nuclear threats were use of nuclear weapons – in the manner of a gun used during a holdup but not fired.</a:t>
            </a:r>
          </a:p>
          <a:p>
            <a:r>
              <a:rPr lang="en-US" sz="1800" dirty="0"/>
              <a:t>The use of the bombs on  Japan had experimental aspects: measuring the impact of the bombs in different landscapes and cities. </a:t>
            </a:r>
          </a:p>
          <a:p>
            <a:r>
              <a:rPr lang="en-US" sz="1800" dirty="0"/>
              <a:t>Dan Ellsberg in Doomsday Machine: “Thus, virtually any threat of first use of a nuclear weapon is a terrorist threat.”</a:t>
            </a:r>
          </a:p>
          <a:p>
            <a:r>
              <a:rPr lang="en-US" sz="1800" dirty="0"/>
              <a:t>Only China and India have a declared “no first use policy”.</a:t>
            </a:r>
          </a:p>
        </p:txBody>
      </p:sp>
    </p:spTree>
    <p:extLst>
      <p:ext uri="{BB962C8B-B14F-4D97-AF65-F5344CB8AC3E}">
        <p14:creationId xmlns:p14="http://schemas.microsoft.com/office/powerpoint/2010/main" val="2145246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3BC8-DB9E-6029-C174-B450FF4B7EB2}"/>
              </a:ext>
            </a:extLst>
          </p:cNvPr>
          <p:cNvSpPr>
            <a:spLocks noGrp="1"/>
          </p:cNvSpPr>
          <p:nvPr>
            <p:ph type="title"/>
          </p:nvPr>
        </p:nvSpPr>
        <p:spPr/>
        <p:txBody>
          <a:bodyPr>
            <a:normAutofit fontScale="90000"/>
          </a:bodyPr>
          <a:lstStyle/>
          <a:p>
            <a:r>
              <a:rPr lang="en-US" dirty="0"/>
              <a:t>Radiation matters</a:t>
            </a:r>
            <a:r>
              <a:rPr lang="en-US" dirty="0">
                <a:latin typeface="Calibri" panose="020F0502020204030204" pitchFamily="34" charset="0"/>
                <a:cs typeface="Times New Roman" panose="02020603050405020304" pitchFamily="18" charset="0"/>
              </a:rPr>
              <a:t> and disarmament</a:t>
            </a:r>
            <a:endParaRPr lang="en-US" dirty="0"/>
          </a:p>
        </p:txBody>
      </p:sp>
      <p:sp>
        <p:nvSpPr>
          <p:cNvPr id="3" name="Content Placeholder 2">
            <a:extLst>
              <a:ext uri="{FF2B5EF4-FFF2-40B4-BE49-F238E27FC236}">
                <a16:creationId xmlns:a16="http://schemas.microsoft.com/office/drawing/2014/main" id="{5ABA10FD-F1FB-B2DF-62B4-ADB1ECBA6276}"/>
              </a:ext>
            </a:extLst>
          </p:cNvPr>
          <p:cNvSpPr>
            <a:spLocks noGrp="1"/>
          </p:cNvSpPr>
          <p:nvPr>
            <p:ph sz="quarter" idx="1"/>
          </p:nvPr>
        </p:nvSpPr>
        <p:spPr/>
        <p:txBody>
          <a:bodyPr>
            <a:normAutofit fontScale="92500" lnSpcReduction="20000"/>
          </a:bodyPr>
          <a:lstStyle/>
          <a:p>
            <a:r>
              <a:rPr lang="en-US" sz="3000" dirty="0"/>
              <a:t>Awareness of harm from testing – scientists’ work (e.g. to measure strontium-90 in baby’s teeth) and advocacy played a major role in the 1963 Partial Test Ban Treaty.</a:t>
            </a:r>
          </a:p>
          <a:p>
            <a:r>
              <a:rPr lang="en-US" sz="3000" dirty="0"/>
              <a:t>Compensation demands</a:t>
            </a:r>
            <a:r>
              <a:rPr lang="en-US" sz="3000" dirty="0">
                <a:effectLst/>
                <a:ea typeface="Calibri" panose="020F0502020204030204" pitchFamily="34" charset="0"/>
                <a:cs typeface="Times New Roman" panose="02020603050405020304" pitchFamily="18" charset="0"/>
              </a:rPr>
              <a:t>, lawsuits against nuclear weapons contractors also raised profile of harm of nuclear weapons.</a:t>
            </a:r>
          </a:p>
          <a:p>
            <a:r>
              <a:rPr lang="en-US" sz="3000" dirty="0">
                <a:ea typeface="Calibri" panose="020F0502020204030204" pitchFamily="34" charset="0"/>
                <a:cs typeface="Times New Roman" panose="02020603050405020304" pitchFamily="18" charset="0"/>
              </a:rPr>
              <a:t>Growing awareness of harm from production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3000" dirty="0">
                <a:effectLst/>
                <a:latin typeface="Calibri" panose="020F0502020204030204" pitchFamily="34" charset="0"/>
                <a:ea typeface="Calibri" panose="020F0502020204030204" pitchFamily="34" charset="0"/>
                <a:cs typeface="Times New Roman" panose="02020603050405020304" pitchFamily="18" charset="0"/>
              </a:rPr>
              <a:t> testing</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3000" dirty="0">
                <a:effectLst/>
                <a:latin typeface="Calibri" panose="020F0502020204030204" pitchFamily="34" charset="0"/>
                <a:ea typeface="Calibri" panose="020F0502020204030204" pitchFamily="34" charset="0"/>
                <a:cs typeface="Times New Roman" panose="02020603050405020304" pitchFamily="18" charset="0"/>
              </a:rPr>
              <a:t> and use</a:t>
            </a:r>
            <a:endParaRPr lang="en-US" sz="3000" dirty="0">
              <a:effectLst/>
              <a:ea typeface="Calibri" panose="020F0502020204030204" pitchFamily="34" charset="0"/>
              <a:cs typeface="Times New Roman" panose="02020603050405020304" pitchFamily="18" charset="0"/>
            </a:endParaRPr>
          </a:p>
          <a:p>
            <a:r>
              <a:rPr lang="en-US" sz="3000" dirty="0">
                <a:ea typeface="Calibri" panose="020F0502020204030204" pitchFamily="34" charset="0"/>
                <a:cs typeface="Times New Roman" panose="02020603050405020304" pitchFamily="18" charset="0"/>
              </a:rPr>
              <a:t>Treaty on the Prohibition of Nuclear Weapons has health and ecological harm and humanitarian concerns at its core.</a:t>
            </a:r>
            <a:r>
              <a:rPr lang="en-US" sz="3000" dirty="0">
                <a:effectLst/>
                <a:ea typeface="Calibri" panose="020F0502020204030204" pitchFamily="34" charset="0"/>
                <a:cs typeface="Times New Roman" panose="02020603050405020304" pitchFamily="18" charset="0"/>
              </a:rPr>
              <a:t> </a:t>
            </a:r>
            <a:endParaRPr lang="en-US" sz="3000" dirty="0"/>
          </a:p>
        </p:txBody>
      </p:sp>
    </p:spTree>
    <p:extLst>
      <p:ext uri="{BB962C8B-B14F-4D97-AF65-F5344CB8AC3E}">
        <p14:creationId xmlns:p14="http://schemas.microsoft.com/office/powerpoint/2010/main" val="302451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ABE0-23FA-2791-D8E2-0FA42694C531}"/>
              </a:ext>
            </a:extLst>
          </p:cNvPr>
          <p:cNvSpPr>
            <a:spLocks noGrp="1"/>
          </p:cNvSpPr>
          <p:nvPr>
            <p:ph type="title"/>
          </p:nvPr>
        </p:nvSpPr>
        <p:spPr/>
        <p:txBody>
          <a:bodyPr/>
          <a:lstStyle/>
          <a:p>
            <a:r>
              <a:rPr lang="en-US" dirty="0"/>
              <a:t>Some resources</a:t>
            </a:r>
          </a:p>
        </p:txBody>
      </p:sp>
      <p:sp>
        <p:nvSpPr>
          <p:cNvPr id="3" name="Content Placeholder 2">
            <a:extLst>
              <a:ext uri="{FF2B5EF4-FFF2-40B4-BE49-F238E27FC236}">
                <a16:creationId xmlns:a16="http://schemas.microsoft.com/office/drawing/2014/main" id="{DF7C205A-7006-9C98-4E2A-783BFFBA92DD}"/>
              </a:ext>
            </a:extLst>
          </p:cNvPr>
          <p:cNvSpPr>
            <a:spLocks noGrp="1"/>
          </p:cNvSpPr>
          <p:nvPr>
            <p:ph sz="quarter" idx="1"/>
          </p:nvPr>
        </p:nvSpPr>
        <p:spPr/>
        <p:txBody>
          <a:bodyPr/>
          <a:lstStyle/>
          <a:p>
            <a:r>
              <a:rPr lang="en-US" dirty="0"/>
              <a:t>Eleven short papers - one each on major test sites is </a:t>
            </a:r>
            <a:r>
              <a:rPr lang="en-US" dirty="0">
                <a:hlinkClick r:id="rId2"/>
              </a:rPr>
              <a:t>here</a:t>
            </a:r>
            <a:r>
              <a:rPr lang="en-US" dirty="0"/>
              <a:t>. Each has a bibliography. Written in 2022.</a:t>
            </a:r>
          </a:p>
          <a:p>
            <a:r>
              <a:rPr lang="en-US" dirty="0"/>
              <a:t>IPPNW and IEER: </a:t>
            </a:r>
            <a:r>
              <a:rPr lang="en-US" dirty="0">
                <a:hlinkClick r:id="rId3"/>
              </a:rPr>
              <a:t>Radioactive Heaven and Earth</a:t>
            </a:r>
            <a:r>
              <a:rPr lang="en-US" dirty="0"/>
              <a:t> 1991.</a:t>
            </a:r>
          </a:p>
          <a:p>
            <a:r>
              <a:rPr lang="en-US" dirty="0"/>
              <a:t>Sebastian Phillipe et at. </a:t>
            </a:r>
            <a:r>
              <a:rPr lang="en-US" dirty="0">
                <a:hlinkClick r:id="rId4"/>
              </a:rPr>
              <a:t>French testing in Polynesia reassessment</a:t>
            </a:r>
            <a:r>
              <a:rPr lang="en-US" dirty="0"/>
              <a:t> 2021</a:t>
            </a:r>
          </a:p>
          <a:p>
            <a:r>
              <a:rPr lang="en-US" dirty="0">
                <a:hlinkClick r:id="rId5"/>
              </a:rPr>
              <a:t>Sebastian Phillipe et al.</a:t>
            </a:r>
            <a:r>
              <a:rPr lang="en-US" dirty="0"/>
              <a:t> 2023 reassessment of the Trinity test and tests at NTS</a:t>
            </a:r>
          </a:p>
          <a:p>
            <a:r>
              <a:rPr lang="en-US" dirty="0">
                <a:hlinkClick r:id="rId6"/>
              </a:rPr>
              <a:t>Nuclear Weapons Archive</a:t>
            </a:r>
            <a:r>
              <a:rPr lang="en-US" dirty="0"/>
              <a:t>.</a:t>
            </a:r>
          </a:p>
        </p:txBody>
      </p:sp>
    </p:spTree>
    <p:extLst>
      <p:ext uri="{BB962C8B-B14F-4D97-AF65-F5344CB8AC3E}">
        <p14:creationId xmlns:p14="http://schemas.microsoft.com/office/powerpoint/2010/main" val="391003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1387" y="328663"/>
            <a:ext cx="7554595" cy="750847"/>
          </a:xfrm>
          <a:prstGeom prst="rect">
            <a:avLst/>
          </a:prstGeom>
        </p:spPr>
        <p:txBody>
          <a:bodyPr vert="horz" wrap="square" lIns="0" tIns="12065" rIns="0" bIns="0" rtlCol="0">
            <a:spAutoFit/>
          </a:bodyPr>
          <a:lstStyle/>
          <a:p>
            <a:pPr marL="12700" algn="ctr">
              <a:lnSpc>
                <a:spcPct val="100000"/>
              </a:lnSpc>
              <a:spcBef>
                <a:spcPts val="95"/>
              </a:spcBef>
            </a:pPr>
            <a:r>
              <a:rPr lang="en-US" sz="2400" spc="-50" dirty="0"/>
              <a:t>CTBTO test total shown: </a:t>
            </a:r>
            <a:r>
              <a:rPr sz="2400" dirty="0"/>
              <a:t>2,0</a:t>
            </a:r>
            <a:r>
              <a:rPr lang="en-US" sz="2400" dirty="0"/>
              <a:t>47.  Subsequently: </a:t>
            </a:r>
            <a:r>
              <a:rPr sz="2400" spc="-5" dirty="0"/>
              <a:t>India </a:t>
            </a:r>
            <a:r>
              <a:rPr sz="2400" dirty="0"/>
              <a:t>3, </a:t>
            </a:r>
            <a:r>
              <a:rPr sz="2400" spc="-25" dirty="0"/>
              <a:t>Pakistan </a:t>
            </a:r>
            <a:r>
              <a:rPr sz="2400" dirty="0"/>
              <a:t>2,</a:t>
            </a:r>
            <a:r>
              <a:rPr sz="2400" spc="170" dirty="0"/>
              <a:t> </a:t>
            </a:r>
            <a:r>
              <a:rPr sz="2400" spc="5" dirty="0"/>
              <a:t>North</a:t>
            </a:r>
            <a:r>
              <a:rPr lang="en-US" sz="2400" spc="5" dirty="0"/>
              <a:t> </a:t>
            </a:r>
            <a:r>
              <a:rPr sz="2400" spc="-10" dirty="0"/>
              <a:t>Korea</a:t>
            </a:r>
            <a:r>
              <a:rPr sz="2400" spc="10" dirty="0"/>
              <a:t> </a:t>
            </a:r>
            <a:r>
              <a:rPr sz="2400" dirty="0"/>
              <a:t>3</a:t>
            </a:r>
            <a:r>
              <a:rPr lang="en-US" sz="2400" dirty="0"/>
              <a:t>.</a:t>
            </a:r>
            <a:endParaRPr sz="2400" dirty="0"/>
          </a:p>
        </p:txBody>
      </p:sp>
      <p:sp>
        <p:nvSpPr>
          <p:cNvPr id="3" name="object 3"/>
          <p:cNvSpPr/>
          <p:nvPr/>
        </p:nvSpPr>
        <p:spPr>
          <a:xfrm>
            <a:off x="693419" y="1600200"/>
            <a:ext cx="7991855" cy="449579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25907" y="1283208"/>
            <a:ext cx="9118092" cy="5143499"/>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p:nvPr/>
        </p:nvSpPr>
        <p:spPr>
          <a:xfrm>
            <a:off x="111736" y="6438900"/>
            <a:ext cx="6887845" cy="361950"/>
          </a:xfrm>
          <a:prstGeom prst="rect">
            <a:avLst/>
          </a:prstGeom>
        </p:spPr>
        <p:txBody>
          <a:bodyPr vert="horz" wrap="square" lIns="0" tIns="12700" rIns="0" bIns="0" rtlCol="0">
            <a:spAutoFit/>
          </a:bodyPr>
          <a:lstStyle/>
          <a:p>
            <a:pPr marL="12700">
              <a:lnSpc>
                <a:spcPct val="100000"/>
              </a:lnSpc>
              <a:spcBef>
                <a:spcPts val="100"/>
              </a:spcBef>
            </a:pPr>
            <a:r>
              <a:rPr sz="1100" dirty="0">
                <a:latin typeface="Tw Cen MT"/>
                <a:cs typeface="Tw Cen MT"/>
              </a:rPr>
              <a:t>Source: </a:t>
            </a:r>
            <a:r>
              <a:rPr sz="1100" spc="-5" dirty="0">
                <a:latin typeface="Tw Cen MT"/>
                <a:cs typeface="Tw Cen MT"/>
              </a:rPr>
              <a:t>The Official </a:t>
            </a:r>
            <a:r>
              <a:rPr sz="1100" dirty="0">
                <a:latin typeface="Tw Cen MT"/>
                <a:cs typeface="Tw Cen MT"/>
              </a:rPr>
              <a:t>CTBTO Photostream, at</a:t>
            </a:r>
            <a:r>
              <a:rPr sz="1100" spc="185" dirty="0">
                <a:latin typeface="Tw Cen MT"/>
                <a:cs typeface="Tw Cen MT"/>
              </a:rPr>
              <a:t> </a:t>
            </a:r>
            <a:r>
              <a:rPr sz="1100" u="sng" spc="-5" dirty="0">
                <a:solidFill>
                  <a:srgbClr val="002060"/>
                </a:solidFill>
                <a:uFill>
                  <a:solidFill>
                    <a:srgbClr val="002060"/>
                  </a:solidFill>
                </a:uFill>
                <a:latin typeface="Tw Cen MT"/>
                <a:cs typeface="Tw Cen MT"/>
              </a:rPr>
              <a:t>http://commons.wikimedia.org/wiki/File:Nuclear_Tests_1945-1996_-_Flickr_-</a:t>
            </a:r>
            <a:endParaRPr sz="1100" dirty="0">
              <a:latin typeface="Tw Cen MT"/>
              <a:cs typeface="Tw Cen MT"/>
            </a:endParaRPr>
          </a:p>
          <a:p>
            <a:pPr marL="12700">
              <a:lnSpc>
                <a:spcPct val="100000"/>
              </a:lnSpc>
              <a:spcBef>
                <a:spcPts val="5"/>
              </a:spcBef>
            </a:pPr>
            <a:r>
              <a:rPr sz="1100" u="sng" dirty="0">
                <a:solidFill>
                  <a:srgbClr val="002060"/>
                </a:solidFill>
                <a:uFill>
                  <a:solidFill>
                    <a:srgbClr val="002060"/>
                  </a:solidFill>
                </a:uFill>
                <a:latin typeface="Tw Cen MT"/>
                <a:cs typeface="Tw Cen MT"/>
              </a:rPr>
              <a:t>_The_Official_CTBTO_Photostream.jpg</a:t>
            </a:r>
            <a:endParaRPr sz="1100" dirty="0">
              <a:latin typeface="Tw Cen MT"/>
              <a:cs typeface="Tw Cen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465F14-1E8A-BAB1-C134-F98A37982498}"/>
              </a:ext>
            </a:extLst>
          </p:cNvPr>
          <p:cNvSpPr>
            <a:spLocks noGrp="1"/>
          </p:cNvSpPr>
          <p:nvPr>
            <p:ph type="ctrTitle"/>
          </p:nvPr>
        </p:nvSpPr>
        <p:spPr/>
        <p:txBody>
          <a:bodyPr/>
          <a:lstStyle/>
          <a:p>
            <a:r>
              <a:rPr lang="en-US" dirty="0"/>
              <a:t>	QUESTIONS</a:t>
            </a:r>
          </a:p>
        </p:txBody>
      </p:sp>
      <p:sp>
        <p:nvSpPr>
          <p:cNvPr id="8" name="Subtitle 7">
            <a:extLst>
              <a:ext uri="{FF2B5EF4-FFF2-40B4-BE49-F238E27FC236}">
                <a16:creationId xmlns:a16="http://schemas.microsoft.com/office/drawing/2014/main" id="{ABEC70F3-4B9E-57DD-34E9-31455D9D1374}"/>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114638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48CB-0A5E-5E08-5496-554CA717A39F}"/>
              </a:ext>
            </a:extLst>
          </p:cNvPr>
          <p:cNvSpPr>
            <a:spLocks noGrp="1"/>
          </p:cNvSpPr>
          <p:nvPr>
            <p:ph type="title"/>
          </p:nvPr>
        </p:nvSpPr>
        <p:spPr/>
        <p:txBody>
          <a:bodyPr>
            <a:noAutofit/>
          </a:bodyPr>
          <a:lstStyle/>
          <a:p>
            <a:pPr algn="ctr"/>
            <a:r>
              <a:rPr lang="en-US" sz="3600" dirty="0"/>
              <a:t>“Trinity” test: tower shot – dust stirred up leading to large “fallout”</a:t>
            </a:r>
          </a:p>
        </p:txBody>
      </p:sp>
      <p:pic>
        <p:nvPicPr>
          <p:cNvPr id="17" name="Content Placeholder 16">
            <a:extLst>
              <a:ext uri="{FF2B5EF4-FFF2-40B4-BE49-F238E27FC236}">
                <a16:creationId xmlns:a16="http://schemas.microsoft.com/office/drawing/2014/main" id="{40C92A94-C4EC-A8E2-5D57-1027050258C0}"/>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874823" y="1600200"/>
            <a:ext cx="3629303" cy="4495800"/>
          </a:xfrm>
        </p:spPr>
      </p:pic>
    </p:spTree>
    <p:extLst>
      <p:ext uri="{BB962C8B-B14F-4D97-AF65-F5344CB8AC3E}">
        <p14:creationId xmlns:p14="http://schemas.microsoft.com/office/powerpoint/2010/main" val="14235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50F9-885A-176B-DD14-E32DF8D18BB2}"/>
              </a:ext>
            </a:extLst>
          </p:cNvPr>
          <p:cNvSpPr>
            <a:spLocks noGrp="1"/>
          </p:cNvSpPr>
          <p:nvPr>
            <p:ph type="title"/>
          </p:nvPr>
        </p:nvSpPr>
        <p:spPr/>
        <p:txBody>
          <a:bodyPr>
            <a:normAutofit fontScale="90000"/>
          </a:bodyPr>
          <a:lstStyle/>
          <a:p>
            <a:pPr algn="ctr"/>
            <a:r>
              <a:rPr lang="en-US" sz="3000" dirty="0"/>
              <a:t>Atomic bombing of Japan: atmosphere explosions (“air bursts”)</a:t>
            </a:r>
          </a:p>
        </p:txBody>
      </p:sp>
      <p:pic>
        <p:nvPicPr>
          <p:cNvPr id="11" name="Content Placeholder 10">
            <a:extLst>
              <a:ext uri="{FF2B5EF4-FFF2-40B4-BE49-F238E27FC236}">
                <a16:creationId xmlns:a16="http://schemas.microsoft.com/office/drawing/2014/main" id="{6433AAF7-FCAC-56C6-2575-1F02DCB4DEDE}"/>
              </a:ext>
            </a:extLst>
          </p:cNvPr>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1054481" y="2438400"/>
            <a:ext cx="2996438" cy="3581400"/>
          </a:xfrm>
        </p:spPr>
      </p:pic>
      <p:pic>
        <p:nvPicPr>
          <p:cNvPr id="9" name="Content Placeholder 8">
            <a:extLst>
              <a:ext uri="{FF2B5EF4-FFF2-40B4-BE49-F238E27FC236}">
                <a16:creationId xmlns:a16="http://schemas.microsoft.com/office/drawing/2014/main" id="{C0277A53-E75A-99AE-26F2-E0C532D30027}"/>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800600" y="2771775"/>
            <a:ext cx="3886200" cy="2914650"/>
          </a:xfrm>
        </p:spPr>
      </p:pic>
      <p:sp>
        <p:nvSpPr>
          <p:cNvPr id="4" name="Text Placeholder 3">
            <a:extLst>
              <a:ext uri="{FF2B5EF4-FFF2-40B4-BE49-F238E27FC236}">
                <a16:creationId xmlns:a16="http://schemas.microsoft.com/office/drawing/2014/main" id="{43B9B9D7-847B-1804-E435-73622E29EF41}"/>
              </a:ext>
            </a:extLst>
          </p:cNvPr>
          <p:cNvSpPr>
            <a:spLocks noGrp="1"/>
          </p:cNvSpPr>
          <p:nvPr>
            <p:ph type="body" sz="quarter" idx="1"/>
          </p:nvPr>
        </p:nvSpPr>
        <p:spPr/>
        <p:txBody>
          <a:bodyPr>
            <a:normAutofit lnSpcReduction="10000"/>
          </a:bodyPr>
          <a:lstStyle/>
          <a:p>
            <a:r>
              <a:rPr lang="en-US" dirty="0"/>
              <a:t>Bombing of Nagasaki @ about 500 m height</a:t>
            </a:r>
          </a:p>
        </p:txBody>
      </p:sp>
      <p:sp>
        <p:nvSpPr>
          <p:cNvPr id="6" name="Text Placeholder 5">
            <a:extLst>
              <a:ext uri="{FF2B5EF4-FFF2-40B4-BE49-F238E27FC236}">
                <a16:creationId xmlns:a16="http://schemas.microsoft.com/office/drawing/2014/main" id="{2A2DFF0F-ADAC-BA16-93CC-025710515A55}"/>
              </a:ext>
            </a:extLst>
          </p:cNvPr>
          <p:cNvSpPr>
            <a:spLocks noGrp="1"/>
          </p:cNvSpPr>
          <p:nvPr>
            <p:ph type="body" sz="quarter" idx="3"/>
          </p:nvPr>
        </p:nvSpPr>
        <p:spPr/>
        <p:txBody>
          <a:bodyPr>
            <a:normAutofit lnSpcReduction="10000"/>
          </a:bodyPr>
          <a:lstStyle/>
          <a:p>
            <a:r>
              <a:rPr lang="en-US" sz="1800" dirty="0"/>
              <a:t>Melted coins – Hiroshima. It happened to people too</a:t>
            </a:r>
          </a:p>
        </p:txBody>
      </p:sp>
    </p:spTree>
    <p:extLst>
      <p:ext uri="{BB962C8B-B14F-4D97-AF65-F5344CB8AC3E}">
        <p14:creationId xmlns:p14="http://schemas.microsoft.com/office/powerpoint/2010/main" val="2095993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418B-367A-7176-EA95-E31F61C6DF91}"/>
              </a:ext>
            </a:extLst>
          </p:cNvPr>
          <p:cNvSpPr>
            <a:spLocks noGrp="1"/>
          </p:cNvSpPr>
          <p:nvPr>
            <p:ph type="title"/>
          </p:nvPr>
        </p:nvSpPr>
        <p:spPr/>
        <p:txBody>
          <a:bodyPr>
            <a:normAutofit/>
          </a:bodyPr>
          <a:lstStyle/>
          <a:p>
            <a:pPr algn="ctr"/>
            <a:r>
              <a:rPr lang="en-US" sz="2800" dirty="0"/>
              <a:t>Operation Crossroads: Coming out party for the bomb. Test Baker, barge, shallow underwater – 26 July 1946</a:t>
            </a:r>
          </a:p>
        </p:txBody>
      </p:sp>
      <p:pic>
        <p:nvPicPr>
          <p:cNvPr id="5" name="Content Placeholder 4">
            <a:extLst>
              <a:ext uri="{FF2B5EF4-FFF2-40B4-BE49-F238E27FC236}">
                <a16:creationId xmlns:a16="http://schemas.microsoft.com/office/drawing/2014/main" id="{41DF8A3C-B592-329A-C364-D418D7DB502D}"/>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12775" y="1707832"/>
            <a:ext cx="8153400" cy="4280535"/>
          </a:xfrm>
        </p:spPr>
      </p:pic>
    </p:spTree>
    <p:extLst>
      <p:ext uri="{BB962C8B-B14F-4D97-AF65-F5344CB8AC3E}">
        <p14:creationId xmlns:p14="http://schemas.microsoft.com/office/powerpoint/2010/main" val="2979550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4403-17AC-769C-AA25-C6642D03560F}"/>
              </a:ext>
            </a:extLst>
          </p:cNvPr>
          <p:cNvSpPr>
            <a:spLocks noGrp="1"/>
          </p:cNvSpPr>
          <p:nvPr>
            <p:ph type="title"/>
          </p:nvPr>
        </p:nvSpPr>
        <p:spPr/>
        <p:txBody>
          <a:bodyPr>
            <a:noAutofit/>
          </a:bodyPr>
          <a:lstStyle/>
          <a:p>
            <a:pPr algn="ctr"/>
            <a:r>
              <a:rPr lang="en-US" sz="1900" dirty="0">
                <a:latin typeface="+mn-lt"/>
              </a:rPr>
              <a:t>“Operation Wigwam”: Pacific Underwater – 29N and 126W.  610 meters depth. 30 kilotons – 14 May 1955: Unmanned target submarines were called “SQUAWS”</a:t>
            </a:r>
            <a:br>
              <a:rPr lang="en-US" sz="1900" dirty="0">
                <a:latin typeface="+mn-lt"/>
              </a:rPr>
            </a:br>
            <a:r>
              <a:rPr lang="en-US" sz="1900" dirty="0">
                <a:latin typeface="+mn-lt"/>
              </a:rPr>
              <a:t>Round trip acoustic energy distance ~20</a:t>
            </a:r>
            <a:r>
              <a:rPr lang="en-US" sz="1900" dirty="0">
                <a:effectLst/>
                <a:latin typeface="+mn-lt"/>
                <a:ea typeface="Calibri" panose="020F0502020204030204" pitchFamily="34" charset="0"/>
                <a:cs typeface="Times New Roman" panose="02020603050405020304" pitchFamily="18" charset="0"/>
              </a:rPr>
              <a:t>,</a:t>
            </a:r>
            <a:r>
              <a:rPr lang="en-US" sz="1900" dirty="0">
                <a:latin typeface="+mn-lt"/>
              </a:rPr>
              <a:t>000 km</a:t>
            </a:r>
          </a:p>
        </p:txBody>
      </p:sp>
      <p:pic>
        <p:nvPicPr>
          <p:cNvPr id="5" name="Content Placeholder 4">
            <a:extLst>
              <a:ext uri="{FF2B5EF4-FFF2-40B4-BE49-F238E27FC236}">
                <a16:creationId xmlns:a16="http://schemas.microsoft.com/office/drawing/2014/main" id="{CACC5CC1-3CF4-F32D-6DD4-1A2CF8D87C10}"/>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65287" y="1776412"/>
            <a:ext cx="6048375" cy="4143375"/>
          </a:xfrm>
        </p:spPr>
      </p:pic>
    </p:spTree>
    <p:extLst>
      <p:ext uri="{BB962C8B-B14F-4D97-AF65-F5344CB8AC3E}">
        <p14:creationId xmlns:p14="http://schemas.microsoft.com/office/powerpoint/2010/main" val="424903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4B23-CF5C-7AB1-BE14-57DE76BA1E9C}"/>
              </a:ext>
            </a:extLst>
          </p:cNvPr>
          <p:cNvSpPr>
            <a:spLocks noGrp="1"/>
          </p:cNvSpPr>
          <p:nvPr>
            <p:ph type="title"/>
          </p:nvPr>
        </p:nvSpPr>
        <p:spPr/>
        <p:txBody>
          <a:bodyPr>
            <a:noAutofit/>
          </a:bodyPr>
          <a:lstStyle/>
          <a:p>
            <a:pPr algn="ctr"/>
            <a:r>
              <a:rPr lang="en-US" sz="2600" dirty="0"/>
              <a:t>Starfish prime: 400 km altitude – 1.45 megatons. Electromagnetic pulse; disruption of radio communication</a:t>
            </a:r>
          </a:p>
        </p:txBody>
      </p:sp>
      <p:pic>
        <p:nvPicPr>
          <p:cNvPr id="5" name="Content Placeholder 4">
            <a:extLst>
              <a:ext uri="{FF2B5EF4-FFF2-40B4-BE49-F238E27FC236}">
                <a16:creationId xmlns:a16="http://schemas.microsoft.com/office/drawing/2014/main" id="{77C8A228-004C-E0B8-0B29-9869B838B4BA}"/>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485556" y="1600200"/>
            <a:ext cx="4407838" cy="4495800"/>
          </a:xfrm>
        </p:spPr>
      </p:pic>
    </p:spTree>
    <p:extLst>
      <p:ext uri="{BB962C8B-B14F-4D97-AF65-F5344CB8AC3E}">
        <p14:creationId xmlns:p14="http://schemas.microsoft.com/office/powerpoint/2010/main" val="3189164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4523-B34E-466C-E247-525386856FE3}"/>
              </a:ext>
            </a:extLst>
          </p:cNvPr>
          <p:cNvSpPr>
            <a:spLocks noGrp="1"/>
          </p:cNvSpPr>
          <p:nvPr>
            <p:ph type="title"/>
          </p:nvPr>
        </p:nvSpPr>
        <p:spPr/>
        <p:txBody>
          <a:bodyPr/>
          <a:lstStyle/>
          <a:p>
            <a:r>
              <a:rPr lang="en-US" dirty="0"/>
              <a:t>Underground test preparation</a:t>
            </a:r>
          </a:p>
        </p:txBody>
      </p:sp>
      <p:pic>
        <p:nvPicPr>
          <p:cNvPr id="5" name="Content Placeholder 4">
            <a:extLst>
              <a:ext uri="{FF2B5EF4-FFF2-40B4-BE49-F238E27FC236}">
                <a16:creationId xmlns:a16="http://schemas.microsoft.com/office/drawing/2014/main" id="{72D0AF07-1599-9C08-C2AC-849B8AE2CCDA}"/>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00879" y="1600200"/>
            <a:ext cx="7577191" cy="4495800"/>
          </a:xfrm>
        </p:spPr>
      </p:pic>
    </p:spTree>
    <p:extLst>
      <p:ext uri="{BB962C8B-B14F-4D97-AF65-F5344CB8AC3E}">
        <p14:creationId xmlns:p14="http://schemas.microsoft.com/office/powerpoint/2010/main" val="173511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0BB3-C770-3852-AE2E-552146732C4E}"/>
              </a:ext>
            </a:extLst>
          </p:cNvPr>
          <p:cNvSpPr>
            <a:spLocks noGrp="1"/>
          </p:cNvSpPr>
          <p:nvPr>
            <p:ph type="title"/>
          </p:nvPr>
        </p:nvSpPr>
        <p:spPr/>
        <p:txBody>
          <a:bodyPr>
            <a:noAutofit/>
          </a:bodyPr>
          <a:lstStyle/>
          <a:p>
            <a:pPr algn="ctr"/>
            <a:r>
              <a:rPr lang="en-US" sz="2400" dirty="0"/>
              <a:t>Trinity test fallout survey sketch. Major recommendation: no similar test should be done within 150 miles of human habitation. High doses estimated on 16 July 1945  </a:t>
            </a:r>
            <a:r>
              <a:rPr lang="en-US" sz="1600" dirty="0"/>
              <a:t>(red markings added)</a:t>
            </a:r>
          </a:p>
        </p:txBody>
      </p:sp>
      <p:pic>
        <p:nvPicPr>
          <p:cNvPr id="5" name="Content Placeholder 4">
            <a:extLst>
              <a:ext uri="{FF2B5EF4-FFF2-40B4-BE49-F238E27FC236}">
                <a16:creationId xmlns:a16="http://schemas.microsoft.com/office/drawing/2014/main" id="{F2893AA3-3C75-1A1B-6A7D-48D92CC17CCD}"/>
              </a:ext>
            </a:extLst>
          </p:cNvPr>
          <p:cNvPicPr>
            <a:picLocks noGrp="1" noChangeAspect="1"/>
          </p:cNvPicPr>
          <p:nvPr>
            <p:ph sz="quarter" idx="1"/>
          </p:nvPr>
        </p:nvPicPr>
        <p:blipFill>
          <a:blip r:embed="rId3"/>
          <a:stretch>
            <a:fillRect/>
          </a:stretch>
        </p:blipFill>
        <p:spPr>
          <a:xfrm>
            <a:off x="772178" y="1656540"/>
            <a:ext cx="7239000" cy="5201460"/>
          </a:xfrm>
        </p:spPr>
      </p:pic>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F9CB99A4-C2A1-BFBD-EAE2-7BEAD627DF1A}"/>
                  </a:ext>
                </a:extLst>
              </p14:cNvPr>
              <p14:cNvContentPartPr/>
              <p14:nvPr/>
            </p14:nvContentPartPr>
            <p14:xfrm>
              <a:off x="1599938" y="5798127"/>
              <a:ext cx="360" cy="360"/>
            </p14:xfrm>
          </p:contentPart>
        </mc:Choice>
        <mc:Fallback xmlns="">
          <p:pic>
            <p:nvPicPr>
              <p:cNvPr id="16" name="Ink 15">
                <a:extLst>
                  <a:ext uri="{FF2B5EF4-FFF2-40B4-BE49-F238E27FC236}">
                    <a16:creationId xmlns:a16="http://schemas.microsoft.com/office/drawing/2014/main" id="{F9CB99A4-C2A1-BFBD-EAE2-7BEAD627DF1A}"/>
                  </a:ext>
                </a:extLst>
              </p:cNvPr>
              <p:cNvPicPr/>
              <p:nvPr/>
            </p:nvPicPr>
            <p:blipFill>
              <a:blip r:embed="rId5"/>
              <a:stretch>
                <a:fillRect/>
              </a:stretch>
            </p:blipFill>
            <p:spPr>
              <a:xfrm>
                <a:off x="1590938" y="57891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CFFC928C-09EE-31AE-53FC-EAFF9A627459}"/>
                  </a:ext>
                </a:extLst>
              </p14:cNvPr>
              <p14:cNvContentPartPr/>
              <p14:nvPr/>
            </p14:nvContentPartPr>
            <p14:xfrm>
              <a:off x="332378" y="6244527"/>
              <a:ext cx="360" cy="360"/>
            </p14:xfrm>
          </p:contentPart>
        </mc:Choice>
        <mc:Fallback xmlns="">
          <p:pic>
            <p:nvPicPr>
              <p:cNvPr id="22" name="Ink 21">
                <a:extLst>
                  <a:ext uri="{FF2B5EF4-FFF2-40B4-BE49-F238E27FC236}">
                    <a16:creationId xmlns:a16="http://schemas.microsoft.com/office/drawing/2014/main" id="{CFFC928C-09EE-31AE-53FC-EAFF9A627459}"/>
                  </a:ext>
                </a:extLst>
              </p:cNvPr>
              <p:cNvPicPr/>
              <p:nvPr/>
            </p:nvPicPr>
            <p:blipFill>
              <a:blip r:embed="rId5"/>
              <a:stretch>
                <a:fillRect/>
              </a:stretch>
            </p:blipFill>
            <p:spPr>
              <a:xfrm>
                <a:off x="323378" y="62358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30EEA5AC-C511-0565-AC6F-23CB27C95707}"/>
                  </a:ext>
                </a:extLst>
              </p14:cNvPr>
              <p14:cNvContentPartPr/>
              <p14:nvPr/>
            </p14:nvContentPartPr>
            <p14:xfrm>
              <a:off x="6157898" y="5091087"/>
              <a:ext cx="1697040" cy="593640"/>
            </p14:xfrm>
          </p:contentPart>
        </mc:Choice>
        <mc:Fallback xmlns="">
          <p:pic>
            <p:nvPicPr>
              <p:cNvPr id="24" name="Ink 23">
                <a:extLst>
                  <a:ext uri="{FF2B5EF4-FFF2-40B4-BE49-F238E27FC236}">
                    <a16:creationId xmlns:a16="http://schemas.microsoft.com/office/drawing/2014/main" id="{30EEA5AC-C511-0565-AC6F-23CB27C95707}"/>
                  </a:ext>
                </a:extLst>
              </p:cNvPr>
              <p:cNvPicPr/>
              <p:nvPr/>
            </p:nvPicPr>
            <p:blipFill>
              <a:blip r:embed="rId8"/>
              <a:stretch>
                <a:fillRect/>
              </a:stretch>
            </p:blipFill>
            <p:spPr>
              <a:xfrm>
                <a:off x="6148898" y="5082087"/>
                <a:ext cx="171468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id="{311B5D24-A583-174B-C6EA-FE5A70968CF9}"/>
                  </a:ext>
                </a:extLst>
              </p14:cNvPr>
              <p14:cNvContentPartPr/>
              <p14:nvPr/>
            </p14:nvContentPartPr>
            <p14:xfrm>
              <a:off x="1221938" y="5952927"/>
              <a:ext cx="2233440" cy="573120"/>
            </p14:xfrm>
          </p:contentPart>
        </mc:Choice>
        <mc:Fallback xmlns="">
          <p:pic>
            <p:nvPicPr>
              <p:cNvPr id="26" name="Ink 25">
                <a:extLst>
                  <a:ext uri="{FF2B5EF4-FFF2-40B4-BE49-F238E27FC236}">
                    <a16:creationId xmlns:a16="http://schemas.microsoft.com/office/drawing/2014/main" id="{311B5D24-A583-174B-C6EA-FE5A70968CF9}"/>
                  </a:ext>
                </a:extLst>
              </p:cNvPr>
              <p:cNvPicPr/>
              <p:nvPr/>
            </p:nvPicPr>
            <p:blipFill>
              <a:blip r:embed="rId10"/>
              <a:stretch>
                <a:fillRect/>
              </a:stretch>
            </p:blipFill>
            <p:spPr>
              <a:xfrm>
                <a:off x="1212938" y="5944287"/>
                <a:ext cx="225108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D21CA42A-AF44-6CE7-F63E-807744E7571E}"/>
                  </a:ext>
                </a:extLst>
              </p14:cNvPr>
              <p14:cNvContentPartPr/>
              <p14:nvPr/>
            </p14:nvContentPartPr>
            <p14:xfrm>
              <a:off x="4620338" y="6423447"/>
              <a:ext cx="1178280" cy="528840"/>
            </p14:xfrm>
          </p:contentPart>
        </mc:Choice>
        <mc:Fallback xmlns="">
          <p:pic>
            <p:nvPicPr>
              <p:cNvPr id="28" name="Ink 27">
                <a:extLst>
                  <a:ext uri="{FF2B5EF4-FFF2-40B4-BE49-F238E27FC236}">
                    <a16:creationId xmlns:a16="http://schemas.microsoft.com/office/drawing/2014/main" id="{D21CA42A-AF44-6CE7-F63E-807744E7571E}"/>
                  </a:ext>
                </a:extLst>
              </p:cNvPr>
              <p:cNvPicPr/>
              <p:nvPr/>
            </p:nvPicPr>
            <p:blipFill>
              <a:blip r:embed="rId12"/>
              <a:stretch>
                <a:fillRect/>
              </a:stretch>
            </p:blipFill>
            <p:spPr>
              <a:xfrm>
                <a:off x="4611698" y="6414447"/>
                <a:ext cx="1195920" cy="546480"/>
              </a:xfrm>
              <a:prstGeom prst="rect">
                <a:avLst/>
              </a:prstGeom>
            </p:spPr>
          </p:pic>
        </mc:Fallback>
      </mc:AlternateContent>
    </p:spTree>
    <p:extLst>
      <p:ext uri="{BB962C8B-B14F-4D97-AF65-F5344CB8AC3E}">
        <p14:creationId xmlns:p14="http://schemas.microsoft.com/office/powerpoint/2010/main" val="7775029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0070C0"/>
      </a:hlink>
      <a:folHlink>
        <a:srgbClr val="0070C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16074</TotalTime>
  <Words>1725</Words>
  <Application>Microsoft Office PowerPoint</Application>
  <PresentationFormat>On-screen Show (4:3)</PresentationFormat>
  <Paragraphs>139</Paragraphs>
  <Slides>20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Times New Roman</vt:lpstr>
      <vt:lpstr>Tw Cen MT</vt:lpstr>
      <vt:lpstr>Wingdings</vt:lpstr>
      <vt:lpstr>Wingdings 2</vt:lpstr>
      <vt:lpstr>Median</vt:lpstr>
      <vt:lpstr>REFLECTIONS ON HARM DUE TO NUCLEAR WEAPONS TESTING</vt:lpstr>
      <vt:lpstr>CTBTO test total shown: 2,047.  Subsequently: India 3, Pakistan 2, North Korea 3.</vt:lpstr>
      <vt:lpstr>“Trinity” test: tower shot – dust stirred up leading to large “fallout”</vt:lpstr>
      <vt:lpstr>Atomic bombing of Japan: atmosphere explosions (“air bursts”)</vt:lpstr>
      <vt:lpstr>Operation Crossroads: Coming out party for the bomb. Test Baker, barge, shallow underwater – 26 July 1946</vt:lpstr>
      <vt:lpstr>“Operation Wigwam”: Pacific Underwater – 29N and 126W.  610 meters depth. 30 kilotons – 14 May 1955: Unmanned target submarines were called “SQUAWS” Round trip acoustic energy distance ~20,000 km</vt:lpstr>
      <vt:lpstr>Starfish prime: 400 km altitude – 1.45 megatons. Electromagnetic pulse; disruption of radio communication</vt:lpstr>
      <vt:lpstr>Underground test preparation</vt:lpstr>
      <vt:lpstr>Trinity test fallout survey sketch. Major recommendation: no similar test should be done within 150 miles of human habitation. High doses estimated on 16 July 1945  (red markings added)</vt:lpstr>
      <vt:lpstr>The BRAVO test, March 1, 1954</vt:lpstr>
      <vt:lpstr>Cumulative CASTLE Fallout, 1 July 1954</vt:lpstr>
      <vt:lpstr>Official estimates are often lower than independent ones. U.S. example for Marshall Islands testing – Utrik Atoll doses due to BRAVO test (15 Mt)</vt:lpstr>
      <vt:lpstr>Children are most affected by radiation</vt:lpstr>
      <vt:lpstr>Some damage estimates: Atmospheric  testing</vt:lpstr>
      <vt:lpstr>Impacted populations</vt:lpstr>
      <vt:lpstr>US power versus major birth defects for babies worldwide – one 1960 perspective</vt:lpstr>
      <vt:lpstr>Use: Facts and reflections</vt:lpstr>
      <vt:lpstr>Radiation matters and disarmament</vt:lpstr>
      <vt:lpstr>Some resources</vt:lpstr>
      <vt:lpstr> QUESTIONS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Mills</dc:creator>
  <cp:lastModifiedBy>Arjun Makhijani</cp:lastModifiedBy>
  <cp:revision>412</cp:revision>
  <cp:lastPrinted>2013-12-18T22:43:12Z</cp:lastPrinted>
  <dcterms:created xsi:type="dcterms:W3CDTF">2013-12-13T15:23:02Z</dcterms:created>
  <dcterms:modified xsi:type="dcterms:W3CDTF">2023-08-01T01:16:49Z</dcterms:modified>
</cp:coreProperties>
</file>